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0"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69" autoAdjust="0"/>
  </p:normalViewPr>
  <p:slideViewPr>
    <p:cSldViewPr>
      <p:cViewPr varScale="1">
        <p:scale>
          <a:sx n="107" d="100"/>
          <a:sy n="107" d="100"/>
        </p:scale>
        <p:origin x="-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E1FF80-BEEF-4F5F-8E7C-ADAF38CE3110}" type="datetimeFigureOut">
              <a:rPr lang="en-GB" smtClean="0"/>
              <a:t>03/11/2014</a:t>
            </a:fld>
            <a:endParaRPr lang="en-GB"/>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F5ACF-44F0-4242-8D0E-75CC2259BA3D}" type="slidenum">
              <a:rPr lang="en-GB" smtClean="0"/>
              <a:t>‹#›</a:t>
            </a:fld>
            <a:endParaRPr lang="en-GB"/>
          </a:p>
        </p:txBody>
      </p:sp>
    </p:spTree>
    <p:extLst>
      <p:ext uri="{BB962C8B-B14F-4D97-AF65-F5344CB8AC3E}">
        <p14:creationId xmlns:p14="http://schemas.microsoft.com/office/powerpoint/2010/main" val="3588535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ymbol zastępczy notatek 1"/>
          <p:cNvSpPr txBox="1">
            <a:spLocks noGrp="1"/>
          </p:cNvSpPr>
          <p:nvPr>
            <p:ph type="body"/>
          </p:nvPr>
        </p:nvSpPr>
        <p:spPr>
          <a:xfrm>
            <a:off x="685800" y="609600"/>
            <a:ext cx="7086600" cy="533400"/>
          </a:xfrm>
          <a:prstGeom prst="rect">
            <a:avLst/>
          </a:prstGeom>
          <a:noFill/>
          <a:ln>
            <a:noFill/>
          </a:ln>
        </p:spPr>
        <p:txBody>
          <a:bodyPr wrap="square" anchor="t"/>
          <a:lstStyle/>
          <a:p>
            <a:pPr lvl="0"/>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ymbol zastępczy notatek 1"/>
          <p:cNvSpPr txBox="1">
            <a:spLocks noGrp="1"/>
          </p:cNvSpPr>
          <p:nvPr>
            <p:ph type="body"/>
          </p:nvPr>
        </p:nvSpPr>
        <p:spPr>
          <a:xfrm>
            <a:off x="685800" y="609600"/>
            <a:ext cx="7086600" cy="533400"/>
          </a:xfrm>
          <a:prstGeom prst="rect">
            <a:avLst/>
          </a:prstGeom>
          <a:noFill/>
          <a:ln>
            <a:noFill/>
          </a:ln>
        </p:spPr>
        <p:txBody>
          <a:bodyPr wrap="square" anchor="t"/>
          <a:lstStyle/>
          <a:p>
            <a:pPr lvl="0"/>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ymbol zastępczy notatek 1"/>
          <p:cNvSpPr txBox="1">
            <a:spLocks noGrp="1"/>
          </p:cNvSpPr>
          <p:nvPr>
            <p:ph type="body"/>
          </p:nvPr>
        </p:nvSpPr>
        <p:spPr>
          <a:xfrm>
            <a:off x="685800" y="609600"/>
            <a:ext cx="7086600" cy="533400"/>
          </a:xfrm>
          <a:prstGeom prst="rect">
            <a:avLst/>
          </a:prstGeom>
          <a:noFill/>
          <a:ln>
            <a:noFill/>
          </a:ln>
        </p:spPr>
        <p:txBody>
          <a:bodyPr wrap="square" anchor="t"/>
          <a:lstStyle/>
          <a:p>
            <a:pPr lvl="0"/>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ymbol zastępczy notatek 1"/>
          <p:cNvSpPr txBox="1">
            <a:spLocks noGrp="1"/>
          </p:cNvSpPr>
          <p:nvPr>
            <p:ph type="body"/>
          </p:nvPr>
        </p:nvSpPr>
        <p:spPr>
          <a:xfrm>
            <a:off x="685800" y="609600"/>
            <a:ext cx="7086600" cy="533400"/>
          </a:xfrm>
          <a:prstGeom prst="rect">
            <a:avLst/>
          </a:prstGeom>
          <a:noFill/>
          <a:ln>
            <a:noFill/>
          </a:ln>
        </p:spPr>
        <p:txBody>
          <a:bodyPr wrap="square" anchor="t"/>
          <a:lstStyle/>
          <a:p>
            <a:pPr lvl="0"/>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ymbol zastępczy notatek 1"/>
          <p:cNvSpPr txBox="1">
            <a:spLocks noGrp="1"/>
          </p:cNvSpPr>
          <p:nvPr>
            <p:ph type="body"/>
          </p:nvPr>
        </p:nvSpPr>
        <p:spPr>
          <a:xfrm>
            <a:off x="685800" y="609600"/>
            <a:ext cx="7086600" cy="533400"/>
          </a:xfrm>
          <a:prstGeom prst="rect">
            <a:avLst/>
          </a:prstGeom>
          <a:noFill/>
          <a:ln>
            <a:noFill/>
          </a:ln>
        </p:spPr>
        <p:txBody>
          <a:bodyPr wrap="square" anchor="t"/>
          <a:lstStyle/>
          <a:p>
            <a:pPr lvl="0"/>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ymbol zastępczy notatek 1"/>
          <p:cNvSpPr txBox="1">
            <a:spLocks noGrp="1"/>
          </p:cNvSpPr>
          <p:nvPr>
            <p:ph type="body"/>
          </p:nvPr>
        </p:nvSpPr>
        <p:spPr>
          <a:xfrm>
            <a:off x="685800" y="609600"/>
            <a:ext cx="7086600" cy="533400"/>
          </a:xfrm>
          <a:prstGeom prst="rect">
            <a:avLst/>
          </a:prstGeom>
          <a:noFill/>
          <a:ln>
            <a:noFill/>
          </a:ln>
        </p:spPr>
        <p:txBody>
          <a:bodyPr wrap="square" anchor="t"/>
          <a:lstStyle/>
          <a:p>
            <a:pPr lvl="0"/>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ymbol zastępczy notatek 1"/>
          <p:cNvSpPr txBox="1">
            <a:spLocks noGrp="1"/>
          </p:cNvSpPr>
          <p:nvPr>
            <p:ph type="body"/>
          </p:nvPr>
        </p:nvSpPr>
        <p:spPr>
          <a:xfrm>
            <a:off x="685800" y="609600"/>
            <a:ext cx="7086600" cy="533400"/>
          </a:xfrm>
          <a:prstGeom prst="rect">
            <a:avLst/>
          </a:prstGeom>
          <a:noFill/>
          <a:ln>
            <a:noFill/>
          </a:ln>
        </p:spPr>
        <p:txBody>
          <a:bodyPr wrap="square" anchor="t"/>
          <a:lstStyle/>
          <a:p>
            <a:pPr lvl="0"/>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ymbol zastępczy notatek 1"/>
          <p:cNvSpPr txBox="1">
            <a:spLocks noGrp="1"/>
          </p:cNvSpPr>
          <p:nvPr>
            <p:ph type="body"/>
          </p:nvPr>
        </p:nvSpPr>
        <p:spPr>
          <a:xfrm>
            <a:off x="685800" y="609600"/>
            <a:ext cx="7086600" cy="533400"/>
          </a:xfrm>
          <a:prstGeom prst="rect">
            <a:avLst/>
          </a:prstGeom>
          <a:noFill/>
          <a:ln>
            <a:noFill/>
          </a:ln>
        </p:spPr>
        <p:txBody>
          <a:bodyPr wrap="square" anchor="t"/>
          <a:lstStyle/>
          <a:p>
            <a:pPr lvl="0"/>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ymbol zastępczy notatek 1"/>
          <p:cNvSpPr txBox="1">
            <a:spLocks noGrp="1"/>
          </p:cNvSpPr>
          <p:nvPr>
            <p:ph type="body"/>
          </p:nvPr>
        </p:nvSpPr>
        <p:spPr>
          <a:xfrm>
            <a:off x="685800" y="609600"/>
            <a:ext cx="7086600" cy="533400"/>
          </a:xfrm>
          <a:prstGeom prst="rect">
            <a:avLst/>
          </a:prstGeom>
          <a:noFill/>
          <a:ln>
            <a:noFill/>
          </a:ln>
        </p:spPr>
        <p:txBody>
          <a:bodyPr wrap="square" anchor="t"/>
          <a:lstStyle/>
          <a:p>
            <a:pPr lvl="0"/>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ctrTitle"/>
          </p:nvPr>
        </p:nvSpPr>
        <p:spPr>
          <a:xfrm>
            <a:off x="685800" y="2130425"/>
            <a:ext cx="7772400" cy="1470025"/>
          </a:xfrm>
          <a:prstGeom prst="rect">
            <a:avLst/>
          </a:prstGeom>
          <a:noFill/>
          <a:ln>
            <a:noFill/>
          </a:ln>
        </p:spPr>
        <p:txBody>
          <a:bodyPr wrap="square" anchor="t"/>
          <a:lstStyle>
            <a:lvl1pPr marL="0" lvl="0" indent="0" algn="ctr">
              <a:lnSpc>
                <a:spcPct val="100000"/>
              </a:lnSpc>
              <a:buNone/>
              <a:defRPr sz="4400" b="0" i="0" u="none" strike="noStrike" baseline="0">
                <a:solidFill>
                  <a:srgbClr val="000000"/>
                </a:solidFill>
                <a:latin typeface="Arial"/>
              </a:defRPr>
            </a:lvl1pPr>
          </a:lstStyle>
          <a:p>
            <a:pPr marL="0" lvl="0" indent="0" algn="ctr">
              <a:lnSpc>
                <a:spcPct val="100000"/>
              </a:lnSpc>
              <a:buNone/>
            </a:pPr>
            <a:r>
              <a:rPr sz="4400" b="0" i="0" u="none" strike="noStrike" baseline="0">
                <a:solidFill>
                  <a:srgbClr val="000000"/>
                </a:solidFill>
                <a:latin typeface="Arial"/>
              </a:rPr>
              <a:t>Kliknij, aby edytować styl</a:t>
            </a:r>
          </a:p>
        </p:txBody>
      </p:sp>
      <p:sp>
        <p:nvSpPr>
          <p:cNvPr id="3" name="Podtytuł 2"/>
          <p:cNvSpPr txBox="1">
            <a:spLocks noGrp="1"/>
          </p:cNvSpPr>
          <p:nvPr>
            <p:ph type="subTitle" idx="1"/>
          </p:nvPr>
        </p:nvSpPr>
        <p:spPr>
          <a:xfrm>
            <a:off x="1371600" y="3886200"/>
            <a:ext cx="6400800" cy="1752600"/>
          </a:xfrm>
          <a:prstGeom prst="rect">
            <a:avLst/>
          </a:prstGeom>
          <a:noFill/>
          <a:ln>
            <a:noFill/>
          </a:ln>
        </p:spPr>
        <p:txBody>
          <a:bodyPr wrap="square" anchor="t"/>
          <a:lstStyle/>
          <a:p>
            <a:pPr marL="0" lvl="0" indent="0" algn="ctr">
              <a:buNone/>
            </a:pPr>
            <a:r>
              <a:rPr>
                <a:solidFill>
                  <a:srgbClr val="3F3F3F"/>
                </a:solidFill>
              </a:rPr>
              <a:t>Kliknij, aby edytować styl wzorca podtytułu</a:t>
            </a:r>
          </a:p>
        </p:txBody>
      </p:sp>
      <p:sp>
        <p:nvSpPr>
          <p:cNvPr id="4" name="Symbol zastępczy daty 3"/>
          <p:cNvSpPr txBox="1">
            <a:spLocks noGrp="1"/>
          </p:cNvSpPr>
          <p:nvPr>
            <p:ph type="dt" idx="10"/>
          </p:nvPr>
        </p:nvSpPr>
        <p:spPr>
          <a:xfrm>
            <a:off x="457200" y="6356350"/>
            <a:ext cx="2133600" cy="365125"/>
          </a:xfrm>
          <a:prstGeom prst="rect">
            <a:avLst/>
          </a:prstGeom>
          <a:noFill/>
          <a:ln>
            <a:noFill/>
          </a:ln>
        </p:spPr>
        <p:txBody>
          <a:bodyPr wrap="square" anchor="ctr"/>
          <a:lstStyle>
            <a:lvl1pPr lvl="0" algn="l">
              <a:defRPr/>
            </a:lvl1pPr>
          </a:lstStyle>
          <a:p>
            <a:endParaRPr/>
          </a:p>
        </p:txBody>
      </p:sp>
      <p:sp>
        <p:nvSpPr>
          <p:cNvPr id="5" name="Symbol zastępczy stopki 4"/>
          <p:cNvSpPr txBox="1">
            <a:spLocks noGrp="1"/>
          </p:cNvSpPr>
          <p:nvPr>
            <p:ph type="ftr" idx="11"/>
          </p:nvPr>
        </p:nvSpPr>
        <p:spPr>
          <a:xfrm>
            <a:off x="3124200" y="6356350"/>
            <a:ext cx="2895600" cy="365125"/>
          </a:xfrm>
          <a:prstGeom prst="rect">
            <a:avLst/>
          </a:prstGeom>
          <a:noFill/>
          <a:ln>
            <a:noFill/>
          </a:ln>
        </p:spPr>
        <p:txBody>
          <a:bodyPr wrap="square" anchor="ctr"/>
          <a:lstStyle>
            <a:lvl1pPr lvl="0">
              <a:defRPr/>
            </a:lvl1pPr>
          </a:lstStyle>
          <a:p>
            <a:endParaRPr/>
          </a:p>
        </p:txBody>
      </p:sp>
      <p:sp>
        <p:nvSpPr>
          <p:cNvPr id="6" name="Symbol zastępczy numeru slajdu 5"/>
          <p:cNvSpPr txBox="1">
            <a:spLocks noGrp="1"/>
          </p:cNvSpPr>
          <p:nvPr>
            <p:ph type="sldNum" idx="12"/>
          </p:nvPr>
        </p:nvSpPr>
        <p:spPr>
          <a:xfrm>
            <a:off x="6553200" y="6356350"/>
            <a:ext cx="2133600" cy="365125"/>
          </a:xfrm>
          <a:prstGeom prst="rect">
            <a:avLst/>
          </a:prstGeom>
          <a:noFill/>
          <a:ln>
            <a:noFill/>
          </a:ln>
        </p:spPr>
        <p:txBody>
          <a:bodyPr wrap="square" anchor="ctr"/>
          <a:lstStyle>
            <a:lvl1pPr lvl="0" algn="r">
              <a:defRPr/>
            </a:lvl1pPr>
          </a:lstStyle>
          <a:p>
            <a:fld id="{8B38DBA3-52F9-4AF4-A6A4-FA4D7DB2F99C}"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a:t>Kliknij, aby edytować styl</a:t>
            </a:r>
          </a:p>
        </p:txBody>
      </p:sp>
      <p:sp>
        <p:nvSpPr>
          <p:cNvPr id="3" name="Symbol zastępczy tekstu 2"/>
          <p:cNvSpPr txBox="1">
            <a:spLocks noGrp="1"/>
          </p:cNvSpPr>
          <p:nvPr>
            <p:ph type="body" idx="1"/>
          </p:nvPr>
        </p:nvSpPr>
        <p:spPr>
          <a:xfrm>
            <a:off x="457200" y="1600200"/>
            <a:ext cx="8229600" cy="4524375"/>
          </a:xfrm>
          <a:prstGeom prst="rect">
            <a:avLst/>
          </a:prstGeom>
          <a:noFill/>
          <a:ln>
            <a:noFill/>
          </a:ln>
        </p:spPr>
        <p:txBody>
          <a:bodyPr wrap="square" anchor="t"/>
          <a:lstStyle/>
          <a:p>
            <a:pPr lvl="0"/>
            <a:r>
              <a:rPr/>
              <a:t>Kliknij, aby edytować style wzorca tekstu</a:t>
            </a:r>
          </a:p>
          <a:p>
            <a:pPr lvl="1"/>
            <a:r>
              <a:rPr/>
              <a:t>Drugi poziom</a:t>
            </a:r>
          </a:p>
          <a:p>
            <a:pPr lvl="2"/>
            <a:r>
              <a:rPr/>
              <a:t>Trzeci poziom</a:t>
            </a:r>
          </a:p>
          <a:p>
            <a:pPr lvl="3"/>
            <a:r>
              <a:rPr/>
              <a:t>Czwarty poziom</a:t>
            </a:r>
          </a:p>
          <a:p>
            <a:pPr lvl="4"/>
            <a:r>
              <a:rPr/>
              <a:t>Piąty poziom</a:t>
            </a:r>
          </a:p>
        </p:txBody>
      </p:sp>
      <p:sp>
        <p:nvSpPr>
          <p:cNvPr id="4" name="Symbol zastępczy daty 3"/>
          <p:cNvSpPr txBox="1">
            <a:spLocks noGrp="1"/>
          </p:cNvSpPr>
          <p:nvPr>
            <p:ph type="dt" idx="10"/>
          </p:nvPr>
        </p:nvSpPr>
        <p:spPr>
          <a:xfrm>
            <a:off x="457200" y="6356350"/>
            <a:ext cx="2133600" cy="365125"/>
          </a:xfrm>
          <a:prstGeom prst="rect">
            <a:avLst/>
          </a:prstGeom>
          <a:noFill/>
          <a:ln>
            <a:noFill/>
          </a:ln>
        </p:spPr>
        <p:txBody>
          <a:bodyPr wrap="square" anchor="ctr"/>
          <a:lstStyle>
            <a:lvl1pPr lvl="0" algn="l">
              <a:defRPr/>
            </a:lvl1pPr>
          </a:lstStyle>
          <a:p>
            <a:endParaRPr/>
          </a:p>
        </p:txBody>
      </p:sp>
      <p:sp>
        <p:nvSpPr>
          <p:cNvPr id="5" name="Symbol zastępczy stopki 4"/>
          <p:cNvSpPr txBox="1">
            <a:spLocks noGrp="1"/>
          </p:cNvSpPr>
          <p:nvPr>
            <p:ph type="ftr" idx="11"/>
          </p:nvPr>
        </p:nvSpPr>
        <p:spPr>
          <a:xfrm>
            <a:off x="3124200" y="6356350"/>
            <a:ext cx="2895600" cy="365125"/>
          </a:xfrm>
          <a:prstGeom prst="rect">
            <a:avLst/>
          </a:prstGeom>
          <a:noFill/>
          <a:ln>
            <a:noFill/>
          </a:ln>
        </p:spPr>
        <p:txBody>
          <a:bodyPr wrap="square" anchor="ctr"/>
          <a:lstStyle>
            <a:lvl1pPr lvl="0">
              <a:defRPr/>
            </a:lvl1pPr>
          </a:lstStyle>
          <a:p>
            <a:endParaRPr/>
          </a:p>
        </p:txBody>
      </p:sp>
      <p:sp>
        <p:nvSpPr>
          <p:cNvPr id="6" name="Symbol zastępczy numeru slajdu 5"/>
          <p:cNvSpPr txBox="1">
            <a:spLocks noGrp="1"/>
          </p:cNvSpPr>
          <p:nvPr>
            <p:ph type="sldNum" idx="12"/>
          </p:nvPr>
        </p:nvSpPr>
        <p:spPr>
          <a:xfrm>
            <a:off x="6553200" y="6356350"/>
            <a:ext cx="2133600" cy="365125"/>
          </a:xfrm>
          <a:prstGeom prst="rect">
            <a:avLst/>
          </a:prstGeom>
          <a:noFill/>
          <a:ln>
            <a:noFill/>
          </a:ln>
        </p:spPr>
        <p:txBody>
          <a:bodyPr wrap="square" anchor="ctr"/>
          <a:lstStyle>
            <a:lvl1pPr lvl="0" algn="r">
              <a:defRPr/>
            </a:lvl1pPr>
          </a:lstStyle>
          <a:p>
            <a:fld id="{8B38DBA3-52F9-4AF4-A6A4-FA4D7DB2F99C}"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ymbol zastępczy tytułu 1"/>
          <p:cNvSpPr txBox="1">
            <a:spLocks noGrp="1"/>
          </p:cNvSpPr>
          <p:nvPr>
            <p:ph type="title"/>
          </p:nvPr>
        </p:nvSpPr>
        <p:spPr>
          <a:xfrm>
            <a:off x="457200" y="273050"/>
            <a:ext cx="8229600" cy="1143000"/>
          </a:xfrm>
          <a:prstGeom prst="rect">
            <a:avLst/>
          </a:prstGeom>
          <a:noFill/>
          <a:ln>
            <a:noFill/>
          </a:ln>
        </p:spPr>
        <p:txBody>
          <a:bodyPr wrap="square" anchor="ctr"/>
          <a:lstStyle/>
          <a:p>
            <a:pPr lvl="0"/>
            <a:r>
              <a:rPr/>
              <a:t>Kliknij, aby edytować styl</a:t>
            </a:r>
          </a:p>
        </p:txBody>
      </p:sp>
      <p:sp>
        <p:nvSpPr>
          <p:cNvPr id="3" name="Symbol zastępczy tekstu 2"/>
          <p:cNvSpPr txBox="1">
            <a:spLocks noGrp="1"/>
          </p:cNvSpPr>
          <p:nvPr>
            <p:ph type="body" idx="1"/>
          </p:nvPr>
        </p:nvSpPr>
        <p:spPr>
          <a:xfrm>
            <a:off x="457200" y="1600200"/>
            <a:ext cx="8229600" cy="4524375"/>
          </a:xfrm>
          <a:prstGeom prst="rect">
            <a:avLst/>
          </a:prstGeom>
          <a:noFill/>
          <a:ln>
            <a:noFill/>
          </a:ln>
        </p:spPr>
        <p:txBody>
          <a:bodyPr wrap="square" anchor="t"/>
          <a:lstStyle/>
          <a:p>
            <a:pPr lvl="0"/>
            <a:r>
              <a:rPr/>
              <a:t>Kliknij, aby edytować style wzorca tekstu</a:t>
            </a:r>
          </a:p>
          <a:p>
            <a:pPr lvl="1"/>
            <a:r>
              <a:rPr/>
              <a:t>Drugi poziom</a:t>
            </a:r>
          </a:p>
          <a:p>
            <a:pPr lvl="2"/>
            <a:r>
              <a:rPr/>
              <a:t>Trzeci poziom</a:t>
            </a:r>
          </a:p>
          <a:p>
            <a:pPr lvl="3"/>
            <a:r>
              <a:rPr/>
              <a:t>Czwarty poziom</a:t>
            </a:r>
          </a:p>
          <a:p>
            <a:pPr lvl="4"/>
            <a:r>
              <a:rPr/>
              <a:t>Piąty poziom</a:t>
            </a:r>
          </a:p>
        </p:txBody>
      </p:sp>
      <p:sp>
        <p:nvSpPr>
          <p:cNvPr id="4" name="Symbol zastępczy daty 3"/>
          <p:cNvSpPr txBox="1">
            <a:spLocks noGrp="1"/>
          </p:cNvSpPr>
          <p:nvPr>
            <p:ph type="dt" idx="2"/>
          </p:nvPr>
        </p:nvSpPr>
        <p:spPr>
          <a:xfrm>
            <a:off x="457200" y="6356350"/>
            <a:ext cx="2133600" cy="365125"/>
          </a:xfrm>
          <a:prstGeom prst="rect">
            <a:avLst/>
          </a:prstGeom>
          <a:noFill/>
          <a:ln>
            <a:noFill/>
          </a:ln>
        </p:spPr>
        <p:txBody>
          <a:bodyPr wrap="square" anchor="ctr"/>
          <a:lstStyle>
            <a:lvl1pPr lvl="0" algn="l">
              <a:defRPr/>
            </a:lvl1pPr>
          </a:lstStyle>
          <a:p>
            <a:endParaRPr/>
          </a:p>
        </p:txBody>
      </p:sp>
      <p:sp>
        <p:nvSpPr>
          <p:cNvPr id="5" name="Symbol zastępczy stopki 4"/>
          <p:cNvSpPr txBox="1">
            <a:spLocks noGrp="1"/>
          </p:cNvSpPr>
          <p:nvPr>
            <p:ph type="ftr" idx="3"/>
          </p:nvPr>
        </p:nvSpPr>
        <p:spPr>
          <a:xfrm>
            <a:off x="3124200" y="6356350"/>
            <a:ext cx="2895600" cy="365125"/>
          </a:xfrm>
          <a:prstGeom prst="rect">
            <a:avLst/>
          </a:prstGeom>
          <a:noFill/>
          <a:ln>
            <a:noFill/>
          </a:ln>
        </p:spPr>
        <p:txBody>
          <a:bodyPr wrap="square" anchor="ctr"/>
          <a:lstStyle>
            <a:lvl1pPr lvl="0" algn="ctr">
              <a:defRPr/>
            </a:lvl1pPr>
          </a:lstStyle>
          <a:p>
            <a:endParaRPr/>
          </a:p>
        </p:txBody>
      </p:sp>
      <p:sp>
        <p:nvSpPr>
          <p:cNvPr id="6" name="Symbol zastępczy numeru slajdu 5"/>
          <p:cNvSpPr txBox="1">
            <a:spLocks noGrp="1"/>
          </p:cNvSpPr>
          <p:nvPr>
            <p:ph type="sldNum" idx="4"/>
          </p:nvPr>
        </p:nvSpPr>
        <p:spPr>
          <a:xfrm>
            <a:off x="6553200" y="6356350"/>
            <a:ext cx="2133600" cy="365125"/>
          </a:xfrm>
          <a:prstGeom prst="rect">
            <a:avLst/>
          </a:prstGeom>
          <a:noFill/>
          <a:ln>
            <a:noFill/>
          </a:ln>
        </p:spPr>
        <p:txBody>
          <a:bodyPr wrap="square" anchor="ctr"/>
          <a:lstStyle>
            <a:lvl1pPr lvl="0" algn="r">
              <a:defRPr/>
            </a:lvl1pPr>
          </a:lstStyle>
          <a:p>
            <a:fld id="{8B38DBA3-52F9-4AF4-A6A4-FA4D7DB2F99C}" type="slidenum">
              <a:t>‹#›</a:t>
            </a:fld>
            <a:endParaRPr/>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Lst>
  <p:txStyles>
    <p:titleStyle>
      <a:lvl1pPr marL="0" lvl="0" indent="0" algn="ctr">
        <a:lnSpc>
          <a:spcPct val="100000"/>
        </a:lnSpc>
        <a:buNone/>
        <a:defRPr sz="4400" b="0" i="0" u="none" strike="noStrike" baseline="0">
          <a:solidFill>
            <a:srgbClr val="000000"/>
          </a:solidFill>
          <a:latin typeface="Arial"/>
        </a:defRPr>
      </a:lvl1pPr>
    </p:titleStyle>
    <p:bodyStyle>
      <a:lvl1pPr marL="342900" lvl="0" indent="1028700" algn="l">
        <a:lnSpc>
          <a:spcPct val="100000"/>
        </a:lnSpc>
        <a:buFont typeface="Arial"/>
        <a:buChar char="•"/>
        <a:defRPr sz="3200" b="0" i="0" u="none" strike="noStrike" baseline="0">
          <a:solidFill>
            <a:srgbClr val="000000"/>
          </a:solidFill>
          <a:latin typeface="Arial"/>
        </a:defRPr>
      </a:lvl1pPr>
      <a:lvl2pPr marL="742950" lvl="1" indent="2686050" algn="l">
        <a:lnSpc>
          <a:spcPct val="100000"/>
        </a:lnSpc>
        <a:buFont typeface="Arial"/>
        <a:buChar char="–"/>
        <a:defRPr sz="2800" b="0" i="0" u="none" strike="noStrike" baseline="0">
          <a:solidFill>
            <a:srgbClr val="000000"/>
          </a:solidFill>
          <a:latin typeface="Arial"/>
        </a:defRPr>
      </a:lvl2pPr>
      <a:lvl3pPr marL="1143000" lvl="2" indent="4343400" algn="l">
        <a:lnSpc>
          <a:spcPct val="100000"/>
        </a:lnSpc>
        <a:buFont typeface="Arial"/>
        <a:buChar char="•"/>
        <a:defRPr sz="2400" b="0" i="0" u="none" strike="noStrike" baseline="0">
          <a:solidFill>
            <a:srgbClr val="000000"/>
          </a:solidFill>
          <a:latin typeface="Arial"/>
        </a:defRPr>
      </a:lvl3pPr>
      <a:lvl4pPr marL="1600200" lvl="3" indent="6172200" algn="l">
        <a:lnSpc>
          <a:spcPct val="100000"/>
        </a:lnSpc>
        <a:buFont typeface="Arial"/>
        <a:buChar char="–"/>
        <a:defRPr sz="2000" b="0" i="0" u="none" strike="noStrike" baseline="0">
          <a:solidFill>
            <a:srgbClr val="000000"/>
          </a:solidFill>
          <a:latin typeface="Arial"/>
        </a:defRPr>
      </a:lvl4pPr>
      <a:lvl5pPr marL="2057400" lvl="4" indent="8001000" algn="l">
        <a:lnSpc>
          <a:spcPct val="100000"/>
        </a:lnSpc>
        <a:buFont typeface="Arial"/>
        <a:buChar char="»"/>
        <a:defRPr sz="2000" b="0" i="0" u="none" strike="noStrike" baseline="0">
          <a:solidFill>
            <a:srgbClr val="000000"/>
          </a:solidFill>
          <a:latin typeface="Arial"/>
        </a:defRPr>
      </a:lvl5pPr>
      <a:lvl6pPr marL="2514600" lvl="5" indent="9829800" algn="l">
        <a:lnSpc>
          <a:spcPct val="100000"/>
        </a:lnSpc>
        <a:buFont typeface="Arial"/>
        <a:buChar char="•"/>
        <a:defRPr sz="2000" b="0" i="0" u="none" strike="noStrike" baseline="0">
          <a:solidFill>
            <a:srgbClr val="000000"/>
          </a:solidFill>
          <a:latin typeface="Arial"/>
        </a:defRPr>
      </a:lvl6pPr>
      <a:lvl7pPr marL="2971800" lvl="6" indent="11658600" algn="l">
        <a:lnSpc>
          <a:spcPct val="100000"/>
        </a:lnSpc>
        <a:buFont typeface="Arial"/>
        <a:buChar char="•"/>
        <a:defRPr sz="2000" b="0" i="0" u="none" strike="noStrike" baseline="0">
          <a:solidFill>
            <a:srgbClr val="000000"/>
          </a:solidFill>
          <a:latin typeface="Arial"/>
        </a:defRPr>
      </a:lvl7pPr>
      <a:lvl8pPr marL="3429000" lvl="7" indent="13487400" algn="l">
        <a:lnSpc>
          <a:spcPct val="100000"/>
        </a:lnSpc>
        <a:buFont typeface="Arial"/>
        <a:buChar char="•"/>
        <a:defRPr sz="2000" b="0" i="0" u="none" strike="noStrike" baseline="0">
          <a:solidFill>
            <a:srgbClr val="000000"/>
          </a:solidFill>
          <a:latin typeface="Arial"/>
        </a:defRPr>
      </a:lvl8pPr>
      <a:lvl9pPr marL="3886200" lvl="8" indent="15316200" algn="l">
        <a:lnSpc>
          <a:spcPct val="100000"/>
        </a:lnSpc>
        <a:buFont typeface="Arial"/>
        <a:buChar char="•"/>
        <a:defRPr sz="2000" b="0" i="0" u="none" strike="noStrike" baseline="0">
          <a:solidFill>
            <a:srgbClr val="000000"/>
          </a:solidFill>
          <a:latin typeface="Arial"/>
        </a:defRPr>
      </a:lvl9pPr>
    </p:bodyStyle>
    <p:otherStyle>
      <a:lvl1pPr marL="0" lvl="0" indent="0" algn="l">
        <a:lnSpc>
          <a:spcPct val="100000"/>
        </a:lnSpc>
        <a:buNone/>
        <a:defRPr sz="1800" b="0" i="0" u="none" strike="noStrike" baseline="0">
          <a:solidFill>
            <a:srgbClr val="000000"/>
          </a:solidFill>
          <a:latin typeface="Arial"/>
        </a:defRPr>
      </a:lvl1pPr>
      <a:lvl2pPr marL="457200" lvl="1" indent="1828800" algn="l">
        <a:lnSpc>
          <a:spcPct val="100000"/>
        </a:lnSpc>
        <a:buNone/>
        <a:defRPr sz="1800" b="0" i="0" u="none" strike="noStrike" baseline="0">
          <a:solidFill>
            <a:srgbClr val="000000"/>
          </a:solidFill>
          <a:latin typeface="Arial"/>
        </a:defRPr>
      </a:lvl2pPr>
      <a:lvl3pPr marL="914400" lvl="2" indent="3657600" algn="l">
        <a:lnSpc>
          <a:spcPct val="100000"/>
        </a:lnSpc>
        <a:buNone/>
        <a:defRPr sz="1800" b="0" i="0" u="none" strike="noStrike" baseline="0">
          <a:solidFill>
            <a:srgbClr val="000000"/>
          </a:solidFill>
          <a:latin typeface="Arial"/>
        </a:defRPr>
      </a:lvl3pPr>
      <a:lvl4pPr marL="1371600" lvl="3" indent="5486400" algn="l">
        <a:lnSpc>
          <a:spcPct val="100000"/>
        </a:lnSpc>
        <a:buNone/>
        <a:defRPr sz="1800" b="0" i="0" u="none" strike="noStrike" baseline="0">
          <a:solidFill>
            <a:srgbClr val="000000"/>
          </a:solidFill>
          <a:latin typeface="Arial"/>
        </a:defRPr>
      </a:lvl4pPr>
      <a:lvl5pPr marL="1828800" lvl="4" indent="7315200" algn="l">
        <a:lnSpc>
          <a:spcPct val="100000"/>
        </a:lnSpc>
        <a:buNone/>
        <a:defRPr sz="1800" b="0" i="0" u="none" strike="noStrike" baseline="0">
          <a:solidFill>
            <a:srgbClr val="000000"/>
          </a:solidFill>
          <a:latin typeface="Arial"/>
        </a:defRPr>
      </a:lvl5pPr>
      <a:lvl6pPr marL="2286000" lvl="5" indent="9144000" algn="l">
        <a:lnSpc>
          <a:spcPct val="100000"/>
        </a:lnSpc>
        <a:buNone/>
        <a:defRPr sz="1800" b="0" i="0" u="none" strike="noStrike" baseline="0">
          <a:solidFill>
            <a:srgbClr val="000000"/>
          </a:solidFill>
          <a:latin typeface="Arial"/>
        </a:defRPr>
      </a:lvl6pPr>
      <a:lvl7pPr marL="2743200" lvl="6" indent="10972800" algn="l">
        <a:lnSpc>
          <a:spcPct val="100000"/>
        </a:lnSpc>
        <a:buNone/>
        <a:defRPr sz="1800" b="0" i="0" u="none" strike="noStrike" baseline="0">
          <a:solidFill>
            <a:srgbClr val="000000"/>
          </a:solidFill>
          <a:latin typeface="Arial"/>
        </a:defRPr>
      </a:lvl7pPr>
      <a:lvl8pPr marL="3200400" lvl="7" indent="12801600" algn="l">
        <a:lnSpc>
          <a:spcPct val="100000"/>
        </a:lnSpc>
        <a:buNone/>
        <a:defRPr sz="1800" b="0" i="0" u="none" strike="noStrike" baseline="0">
          <a:solidFill>
            <a:srgbClr val="000000"/>
          </a:solidFill>
          <a:latin typeface="Arial"/>
        </a:defRPr>
      </a:lvl8pPr>
      <a:lvl9pPr marL="3657600" lvl="8" indent="14630400" algn="l">
        <a:lnSpc>
          <a:spcPct val="100000"/>
        </a:lnSpc>
        <a:buNone/>
        <a:defRPr sz="1800" b="0" i="0" u="none" strike="noStrike" baseline="0">
          <a:solidFill>
            <a:srgbClr val="000000"/>
          </a:solidFill>
          <a:latin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ctrTitle"/>
          </p:nvPr>
        </p:nvSpPr>
        <p:spPr>
          <a:xfrm>
            <a:off x="685800" y="2533650"/>
            <a:ext cx="7772400" cy="1470025"/>
          </a:xfrm>
          <a:prstGeom prst="rect">
            <a:avLst/>
          </a:prstGeom>
          <a:noFill/>
          <a:ln>
            <a:noFill/>
          </a:ln>
        </p:spPr>
        <p:txBody>
          <a:bodyPr wrap="square" anchor="t">
            <a:normAutofit fontScale="90000"/>
          </a:bodyPr>
          <a:lstStyle/>
          <a:p>
            <a:pPr marL="0" lvl="0" indent="0" algn="ctr">
              <a:lnSpc>
                <a:spcPct val="100000"/>
              </a:lnSpc>
              <a:buNone/>
            </a:pPr>
            <a:r>
              <a:rPr sz="4400" b="1" i="0" u="none" strike="noStrike" baseline="0" dirty="0">
                <a:solidFill>
                  <a:srgbClr val="C00000"/>
                </a:solidFill>
                <a:latin typeface="Times New Roman"/>
              </a:rPr>
              <a:t>Can the European Union </a:t>
            </a:r>
            <a:r>
              <a:rPr sz="4400" b="1" i="0" u="none" strike="noStrike" baseline="0" dirty="0">
                <a:solidFill>
                  <a:srgbClr val="000000"/>
                </a:solidFill>
                <a:latin typeface="Times New Roman"/>
              </a:rPr>
              <a:t>Act as a Normative Power in its Relations with </a:t>
            </a:r>
            <a:r>
              <a:rPr sz="4400" b="1" i="0" u="none" strike="noStrike" baseline="0" dirty="0">
                <a:solidFill>
                  <a:srgbClr val="C00000"/>
                </a:solidFill>
                <a:latin typeface="Times New Roman"/>
              </a:rPr>
              <a:t>China?</a:t>
            </a:r>
            <a:r>
              <a:rPr sz="4400" b="0" i="0" u="none" strike="noStrike" baseline="0" dirty="0">
                <a:solidFill>
                  <a:srgbClr val="000000"/>
                </a:solidFill>
                <a:latin typeface="Times New Roman"/>
              </a:rPr>
              <a:t>  </a:t>
            </a:r>
          </a:p>
        </p:txBody>
      </p:sp>
      <p:sp>
        <p:nvSpPr>
          <p:cNvPr id="3" name="Prostokąt 2"/>
          <p:cNvSpPr/>
          <p:nvPr/>
        </p:nvSpPr>
        <p:spPr>
          <a:xfrm>
            <a:off x="0" y="5156200"/>
            <a:ext cx="9144000" cy="1698625"/>
          </a:xfrm>
          <a:prstGeom prst="rect">
            <a:avLst/>
          </a:prstGeom>
          <a:solidFill>
            <a:srgbClr val="0070C0"/>
          </a:solidFill>
          <a:ln>
            <a:noFill/>
          </a:ln>
        </p:spPr>
        <p:txBody>
          <a:bodyPr wrap="square" anchor="ctr"/>
          <a:lstStyle/>
          <a:p>
            <a:r>
              <a:rPr lang="en-GB" dirty="0"/>
              <a:t> </a:t>
            </a:r>
            <a:endParaRPr lang="en-GB" dirty="0" smtClean="0"/>
          </a:p>
          <a:p>
            <a:endParaRPr lang="en-GB" dirty="0"/>
          </a:p>
          <a:p>
            <a:endParaRPr lang="en-GB" dirty="0" smtClean="0"/>
          </a:p>
          <a:p>
            <a:endParaRPr lang="en-GB" dirty="0"/>
          </a:p>
          <a:p>
            <a:endParaRPr lang="en-US" dirty="0"/>
          </a:p>
          <a:p>
            <a:r>
              <a:rPr lang="en-US" sz="1000" b="1" i="1" dirty="0"/>
              <a:t> </a:t>
            </a:r>
            <a:r>
              <a:rPr lang="en-GB" sz="1000" dirty="0"/>
              <a:t> </a:t>
            </a:r>
            <a:endParaRPr lang="en-US" sz="1000" dirty="0"/>
          </a:p>
          <a:p>
            <a:r>
              <a:rPr lang="en-US" sz="1000" b="1" i="1" dirty="0"/>
              <a:t> ‘This presentation has been produced in the context of a seminar/conference organized with the assistance of the European Union. It reflects the views only of the author, and the European Union cannot be held responsible for any use, which may be made of the information contained therein. The contents of this presentation are the sole responsibility of the author and can in no way be taken to reflect the views of the European Union or the European Union Academic </a:t>
            </a:r>
            <a:r>
              <a:rPr lang="en-US" sz="1000" b="1" i="1" dirty="0" err="1"/>
              <a:t>Programme</a:t>
            </a:r>
            <a:r>
              <a:rPr lang="en-US" sz="1000" b="1" i="1" dirty="0"/>
              <a:t> Hong Kong’.</a:t>
            </a:r>
            <a:endParaRPr lang="en-US" sz="1000" dirty="0"/>
          </a:p>
          <a:p>
            <a:r>
              <a:rPr lang="en-US" sz="1000" b="1" i="1"/>
              <a:t> </a:t>
            </a:r>
            <a:r>
              <a:rPr lang="en-US" b="1" i="1" dirty="0"/>
              <a:t> </a:t>
            </a:r>
            <a:endParaRPr lang="en-US" dirty="0"/>
          </a:p>
          <a:p>
            <a:pPr marL="0" lvl="0" indent="0" algn="ctr"/>
            <a:endParaRPr dirty="0"/>
          </a:p>
        </p:txBody>
      </p:sp>
      <p:pic>
        <p:nvPicPr>
          <p:cNvPr id="4" name="Obraz 3"/>
          <p:cNvPicPr/>
          <p:nvPr/>
        </p:nvPicPr>
        <p:blipFill>
          <a:blip r:embed="rId3"/>
          <a:srcRect/>
          <a:stretch>
            <a:fillRect/>
          </a:stretch>
        </p:blipFill>
        <p:spPr>
          <a:xfrm>
            <a:off x="1762125" y="476250"/>
            <a:ext cx="2051050" cy="1393825"/>
          </a:xfrm>
          <a:prstGeom prst="rect">
            <a:avLst/>
          </a:prstGeom>
          <a:noFill/>
        </p:spPr>
      </p:pic>
      <p:sp>
        <p:nvSpPr>
          <p:cNvPr id="5" name="Prostokąt 4"/>
          <p:cNvSpPr/>
          <p:nvPr/>
        </p:nvSpPr>
        <p:spPr>
          <a:xfrm>
            <a:off x="155575" y="-830263"/>
            <a:ext cx="2619375" cy="1743075"/>
          </a:xfrm>
          <a:prstGeom prst="rect">
            <a:avLst/>
          </a:prstGeom>
          <a:noFill/>
        </p:spPr>
        <p:txBody>
          <a:bodyPr wrap="square" anchor="t"/>
          <a:lstStyle/>
          <a:p>
            <a:pPr marL="0" lvl="0" indent="0" algn="l"/>
            <a:endParaRPr/>
          </a:p>
        </p:txBody>
      </p:sp>
      <p:sp>
        <p:nvSpPr>
          <p:cNvPr id="6" name="Prostokąt 5"/>
          <p:cNvSpPr/>
          <p:nvPr/>
        </p:nvSpPr>
        <p:spPr>
          <a:xfrm>
            <a:off x="307975" y="-677863"/>
            <a:ext cx="2619375" cy="1743075"/>
          </a:xfrm>
          <a:prstGeom prst="rect">
            <a:avLst/>
          </a:prstGeom>
          <a:noFill/>
        </p:spPr>
        <p:txBody>
          <a:bodyPr wrap="square" anchor="t"/>
          <a:lstStyle/>
          <a:p>
            <a:pPr marL="0" lvl="0" indent="0" algn="l"/>
            <a:endParaRPr/>
          </a:p>
        </p:txBody>
      </p:sp>
      <p:sp>
        <p:nvSpPr>
          <p:cNvPr id="7" name="Prostokąt 6"/>
          <p:cNvSpPr/>
          <p:nvPr/>
        </p:nvSpPr>
        <p:spPr>
          <a:xfrm>
            <a:off x="460375" y="-525463"/>
            <a:ext cx="2619375" cy="1743075"/>
          </a:xfrm>
          <a:prstGeom prst="rect">
            <a:avLst/>
          </a:prstGeom>
          <a:noFill/>
        </p:spPr>
        <p:txBody>
          <a:bodyPr wrap="square" anchor="t"/>
          <a:lstStyle/>
          <a:p>
            <a:pPr marL="0" lvl="0" indent="0" algn="l"/>
            <a:endParaRPr/>
          </a:p>
        </p:txBody>
      </p:sp>
      <p:pic>
        <p:nvPicPr>
          <p:cNvPr id="8" name="Obraz 7"/>
          <p:cNvPicPr/>
          <p:nvPr/>
        </p:nvPicPr>
        <p:blipFill>
          <a:blip r:embed="rId4"/>
          <a:srcRect/>
          <a:stretch>
            <a:fillRect/>
          </a:stretch>
        </p:blipFill>
        <p:spPr>
          <a:xfrm>
            <a:off x="4714875" y="536575"/>
            <a:ext cx="1857375" cy="12319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Promotion of „core values”</a:t>
            </a:r>
          </a:p>
        </p:txBody>
      </p:sp>
      <p:sp>
        <p:nvSpPr>
          <p:cNvPr id="3" name="Symbol zastępczy tekstu 2"/>
          <p:cNvSpPr txBox="1">
            <a:spLocks noGrp="1"/>
          </p:cNvSpPr>
          <p:nvPr>
            <p:ph type="body" idx="1"/>
          </p:nvPr>
        </p:nvSpPr>
        <p:spPr>
          <a:xfrm>
            <a:off x="457200" y="1600200"/>
            <a:ext cx="8229600" cy="4524375"/>
          </a:xfrm>
          <a:prstGeom prst="rect">
            <a:avLst/>
          </a:prstGeom>
          <a:noFill/>
          <a:ln>
            <a:noFill/>
          </a:ln>
        </p:spPr>
        <p:txBody>
          <a:bodyPr wrap="square" anchor="t"/>
          <a:lstStyle/>
          <a:p>
            <a:pPr lvl="0" algn="just"/>
            <a:r>
              <a:rPr sz="2400" b="1" i="0" u="none" strike="noStrike">
                <a:solidFill>
                  <a:srgbClr val="C00000"/>
                </a:solidFill>
                <a:latin typeface="Times New Roman"/>
              </a:rPr>
              <a:t>Liberty</a:t>
            </a:r>
            <a:r>
              <a:rPr sz="2400">
                <a:latin typeface="Times New Roman"/>
              </a:rPr>
              <a:t> – individual liberty in China is not a value recognized like in Europe </a:t>
            </a:r>
          </a:p>
          <a:p>
            <a:pPr lvl="0" indent="0" algn="just">
              <a:buNone/>
            </a:pPr>
            <a:endParaRPr sz="2400">
              <a:latin typeface="Times New Roman"/>
            </a:endParaRPr>
          </a:p>
          <a:p>
            <a:pPr lvl="0" algn="just"/>
            <a:r>
              <a:rPr sz="2400" b="1" i="0" u="none" strike="noStrike">
                <a:solidFill>
                  <a:srgbClr val="C00000"/>
                </a:solidFill>
                <a:latin typeface="Times New Roman"/>
              </a:rPr>
              <a:t>Democracy</a:t>
            </a:r>
            <a:r>
              <a:rPr sz="2400">
                <a:latin typeface="Times New Roman"/>
              </a:rPr>
              <a:t> – the word and related words (democratisation, democratic) are hardly ever mentioned in the EC policy papers addressed to China</a:t>
            </a:r>
          </a:p>
          <a:p>
            <a:pPr lvl="0" indent="0" algn="just">
              <a:buNone/>
            </a:pPr>
            <a:endParaRPr sz="2400">
              <a:latin typeface="Times New Roman"/>
            </a:endParaRPr>
          </a:p>
          <a:p>
            <a:pPr lvl="0" algn="just"/>
            <a:r>
              <a:rPr sz="2400" b="1" i="0" u="none" strike="noStrike">
                <a:solidFill>
                  <a:srgbClr val="C00000"/>
                </a:solidFill>
                <a:latin typeface="Times New Roman"/>
              </a:rPr>
              <a:t>Rule of law</a:t>
            </a:r>
            <a:r>
              <a:rPr sz="2400">
                <a:solidFill>
                  <a:srgbClr val="C00000"/>
                </a:solidFill>
                <a:latin typeface="Times New Roman"/>
              </a:rPr>
              <a:t> </a:t>
            </a:r>
            <a:r>
              <a:rPr sz="2400">
                <a:latin typeface="Times New Roman"/>
              </a:rPr>
              <a:t>– here China has taken a much more positive attitude but the CPC will be always above the law</a:t>
            </a:r>
          </a:p>
        </p:txBody>
      </p:sp>
      <p:sp>
        <p:nvSpPr>
          <p:cNvPr id="4" name="Prostokąt 3"/>
          <p:cNvSpPr/>
          <p:nvPr/>
        </p:nvSpPr>
        <p:spPr>
          <a:xfrm>
            <a:off x="0" y="13398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Promotion of „core values”</a:t>
            </a:r>
          </a:p>
        </p:txBody>
      </p:sp>
      <p:sp>
        <p:nvSpPr>
          <p:cNvPr id="3" name="Symbol zastępczy tekstu 2"/>
          <p:cNvSpPr txBox="1">
            <a:spLocks noGrp="1"/>
          </p:cNvSpPr>
          <p:nvPr>
            <p:ph type="body" idx="1"/>
          </p:nvPr>
        </p:nvSpPr>
        <p:spPr>
          <a:xfrm>
            <a:off x="177800" y="1266825"/>
            <a:ext cx="8639175" cy="4524375"/>
          </a:xfrm>
          <a:prstGeom prst="rect">
            <a:avLst/>
          </a:prstGeom>
          <a:noFill/>
          <a:ln>
            <a:noFill/>
          </a:ln>
        </p:spPr>
        <p:txBody>
          <a:bodyPr wrap="square" anchor="t"/>
          <a:lstStyle/>
          <a:p>
            <a:pPr lvl="0" algn="just"/>
            <a:r>
              <a:rPr sz="2300" b="1" i="0" u="none" strike="noStrike">
                <a:solidFill>
                  <a:srgbClr val="C00000"/>
                </a:solidFill>
                <a:latin typeface="Times New Roman"/>
              </a:rPr>
              <a:t>Human rights</a:t>
            </a:r>
            <a:r>
              <a:rPr sz="2300">
                <a:solidFill>
                  <a:srgbClr val="C00000"/>
                </a:solidFill>
                <a:latin typeface="Times New Roman"/>
              </a:rPr>
              <a:t> </a:t>
            </a:r>
            <a:r>
              <a:rPr sz="2300">
                <a:latin typeface="Times New Roman"/>
              </a:rPr>
              <a:t>– after Tiananmen events, which for the West were particularly shocking, the EC has freezed economic relations (for a while), imposed arms embargo (one permanent effect) and supported tought stance against China in the UN Human Rights Council. </a:t>
            </a:r>
          </a:p>
          <a:p>
            <a:pPr lvl="0" algn="just"/>
            <a:r>
              <a:rPr sz="2300">
                <a:latin typeface="Times New Roman"/>
              </a:rPr>
              <a:t>The fact that the relations after 1994 were reestablished even though China introduced virtually no changes in civil rights and maintained its repressions with regard to opposition may, from the perspective of the EU’s forming identity as a normative power, be perceived as a lack of consistency at best, while some commentators might even opt for terms such as failure and humiliation. </a:t>
            </a:r>
          </a:p>
          <a:p>
            <a:pPr lvl="0" algn="just"/>
            <a:r>
              <a:rPr sz="2300">
                <a:latin typeface="Times New Roman"/>
              </a:rPr>
              <a:t>Beijing somewhat reluctantly agreed to engage in human rights dialogue with the EU as a political compromise. Nevertheless, Beijing is not willing to accommodate EU stance.</a:t>
            </a:r>
          </a:p>
        </p:txBody>
      </p:sp>
      <p:sp>
        <p:nvSpPr>
          <p:cNvPr id="4" name="Prostokąt 3"/>
          <p:cNvSpPr/>
          <p:nvPr/>
        </p:nvSpPr>
        <p:spPr>
          <a:xfrm>
            <a:off x="0" y="11239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Promotion of „core values”</a:t>
            </a:r>
          </a:p>
        </p:txBody>
      </p:sp>
      <p:sp>
        <p:nvSpPr>
          <p:cNvPr id="3" name="Symbol zastępczy tekstu 2"/>
          <p:cNvSpPr txBox="1">
            <a:spLocks noGrp="1"/>
          </p:cNvSpPr>
          <p:nvPr>
            <p:ph type="body" idx="1"/>
          </p:nvPr>
        </p:nvSpPr>
        <p:spPr>
          <a:xfrm>
            <a:off x="320675" y="1638300"/>
            <a:ext cx="8496300" cy="4524375"/>
          </a:xfrm>
          <a:prstGeom prst="rect">
            <a:avLst/>
          </a:prstGeom>
          <a:noFill/>
          <a:ln>
            <a:noFill/>
          </a:ln>
        </p:spPr>
        <p:txBody>
          <a:bodyPr wrap="square" anchor="t"/>
          <a:lstStyle/>
          <a:p>
            <a:pPr lvl="0" algn="just"/>
            <a:r>
              <a:rPr sz="2400">
                <a:latin typeface="Times New Roman"/>
              </a:rPr>
              <a:t>Lately, human rights </a:t>
            </a:r>
            <a:r>
              <a:rPr sz="2400">
                <a:solidFill>
                  <a:srgbClr val="C00000"/>
                </a:solidFill>
                <a:latin typeface="Times New Roman"/>
              </a:rPr>
              <a:t>have been downplayed </a:t>
            </a:r>
            <a:r>
              <a:rPr sz="2400">
                <a:latin typeface="Times New Roman"/>
              </a:rPr>
              <a:t>in EU-China relations.</a:t>
            </a:r>
          </a:p>
          <a:p>
            <a:pPr lvl="0" algn="just"/>
            <a:r>
              <a:rPr sz="2400">
                <a:latin typeface="Times New Roman"/>
              </a:rPr>
              <a:t>China’s WTO negotiations were not used politicaly by the EU. EU has lost an instrument to pressure China on human rights.</a:t>
            </a:r>
          </a:p>
          <a:p>
            <a:pPr lvl="0" algn="just"/>
            <a:r>
              <a:rPr sz="2400">
                <a:latin typeface="Times New Roman"/>
              </a:rPr>
              <a:t>Now China needs EU less and EU needs China more…</a:t>
            </a:r>
          </a:p>
          <a:p>
            <a:pPr lvl="0" algn="just"/>
            <a:r>
              <a:rPr sz="2400">
                <a:latin typeface="Times New Roman"/>
              </a:rPr>
              <a:t>Lack of normative clauses in agreements with China – </a:t>
            </a:r>
            <a:r>
              <a:rPr sz="2400">
                <a:solidFill>
                  <a:srgbClr val="C00000"/>
                </a:solidFill>
                <a:latin typeface="Times New Roman"/>
              </a:rPr>
              <a:t>Does the EU has special standards for China</a:t>
            </a:r>
            <a:r>
              <a:rPr sz="2400">
                <a:latin typeface="Times New Roman"/>
              </a:rPr>
              <a:t>?</a:t>
            </a:r>
          </a:p>
        </p:txBody>
      </p:sp>
      <p:sp>
        <p:nvSpPr>
          <p:cNvPr id="4" name="Prostokąt 3"/>
          <p:cNvSpPr/>
          <p:nvPr/>
        </p:nvSpPr>
        <p:spPr>
          <a:xfrm>
            <a:off x="0" y="13398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The Evolution of Policy Towards China</a:t>
            </a:r>
          </a:p>
        </p:txBody>
      </p:sp>
      <p:sp>
        <p:nvSpPr>
          <p:cNvPr id="3" name="Symbol zastępczy tekstu 2"/>
          <p:cNvSpPr txBox="1">
            <a:spLocks noGrp="1"/>
          </p:cNvSpPr>
          <p:nvPr>
            <p:ph type="body" idx="1"/>
          </p:nvPr>
        </p:nvSpPr>
        <p:spPr>
          <a:xfrm>
            <a:off x="457200" y="2070100"/>
            <a:ext cx="8229600" cy="4524375"/>
          </a:xfrm>
          <a:prstGeom prst="rect">
            <a:avLst/>
          </a:prstGeom>
          <a:noFill/>
          <a:ln>
            <a:noFill/>
          </a:ln>
        </p:spPr>
        <p:txBody>
          <a:bodyPr wrap="square" anchor="t"/>
          <a:lstStyle/>
          <a:p>
            <a:pPr lvl="0" algn="just"/>
            <a:r>
              <a:rPr sz="2400">
                <a:latin typeface="Times New Roman"/>
              </a:rPr>
              <a:t>At the beginning of 1995 the European Commission prepared the first of a series of communications devoted to Chinese relations. The document was entitled </a:t>
            </a:r>
            <a:r>
              <a:rPr sz="2400" b="0" i="0" u="none" strike="noStrike">
                <a:solidFill>
                  <a:srgbClr val="C00000"/>
                </a:solidFill>
                <a:latin typeface="Times New Roman"/>
              </a:rPr>
              <a:t>“A long term Policy for China-Europe relations”</a:t>
            </a:r>
            <a:r>
              <a:rPr sz="2400">
                <a:latin typeface="Times New Roman"/>
              </a:rPr>
              <a:t>.</a:t>
            </a:r>
          </a:p>
          <a:p>
            <a:pPr lvl="0" indent="0" algn="just">
              <a:buNone/>
            </a:pPr>
            <a:endParaRPr sz="2400">
              <a:latin typeface="Times New Roman"/>
            </a:endParaRPr>
          </a:p>
          <a:p>
            <a:pPr lvl="0" algn="just"/>
            <a:r>
              <a:rPr sz="2400">
                <a:latin typeface="Times New Roman"/>
              </a:rPr>
              <a:t>Its aim was to identify key areas of EU’s interest and a form of relations with China which would guarantee their fullest possible implementation. As this was the first of this type of documents, formulated in the context of China’s slow-paced accession to power, and hence, rising assertiveness, it is worthwhile looking into the European notions about what was real and possible.</a:t>
            </a:r>
          </a:p>
        </p:txBody>
      </p:sp>
      <p:sp>
        <p:nvSpPr>
          <p:cNvPr id="4" name="Prostokąt 3"/>
          <p:cNvSpPr/>
          <p:nvPr/>
        </p:nvSpPr>
        <p:spPr>
          <a:xfrm>
            <a:off x="0" y="15811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The Evolution of Policy Towards China</a:t>
            </a:r>
          </a:p>
        </p:txBody>
      </p:sp>
      <p:sp>
        <p:nvSpPr>
          <p:cNvPr id="3" name="Symbol zastępczy tekstu 2"/>
          <p:cNvSpPr txBox="1">
            <a:spLocks noGrp="1"/>
          </p:cNvSpPr>
          <p:nvPr>
            <p:ph type="body" idx="1"/>
          </p:nvPr>
        </p:nvSpPr>
        <p:spPr>
          <a:xfrm>
            <a:off x="177800" y="1555750"/>
            <a:ext cx="8712200" cy="4524375"/>
          </a:xfrm>
          <a:prstGeom prst="rect">
            <a:avLst/>
          </a:prstGeom>
          <a:noFill/>
          <a:ln>
            <a:noFill/>
          </a:ln>
        </p:spPr>
        <p:txBody>
          <a:bodyPr wrap="square" anchor="t"/>
          <a:lstStyle/>
          <a:p>
            <a:pPr marL="0" lvl="0" indent="0" algn="just">
              <a:buNone/>
            </a:pPr>
            <a:r>
              <a:rPr sz="2300" b="1" i="0" u="none" strike="noStrike">
                <a:solidFill>
                  <a:srgbClr val="C00000"/>
                </a:solidFill>
                <a:latin typeface="Times New Roman"/>
              </a:rPr>
              <a:t>The communication enumerates four basic aspects of European interests</a:t>
            </a:r>
            <a:r>
              <a:rPr sz="2300" b="1" i="0" u="none" strike="noStrike">
                <a:latin typeface="Times New Roman"/>
              </a:rPr>
              <a:t>:</a:t>
            </a:r>
          </a:p>
          <a:p>
            <a:pPr lvl="0" algn="just"/>
            <a:r>
              <a:rPr sz="2300">
                <a:latin typeface="Times New Roman"/>
              </a:rPr>
              <a:t>Shared global and regional security interests which will benefit from responsible Chinese policy, i.e. </a:t>
            </a:r>
            <a:r>
              <a:rPr sz="2300">
                <a:solidFill>
                  <a:srgbClr val="C00000"/>
                </a:solidFill>
                <a:latin typeface="Times New Roman"/>
              </a:rPr>
              <a:t>adherence to a series of treaties and broadening Chinese obligations on the global scale</a:t>
            </a:r>
            <a:r>
              <a:rPr sz="2300">
                <a:latin typeface="Times New Roman"/>
              </a:rPr>
              <a:t>.</a:t>
            </a:r>
          </a:p>
          <a:p>
            <a:pPr lvl="0" algn="just"/>
            <a:r>
              <a:rPr sz="2300">
                <a:latin typeface="Times New Roman"/>
              </a:rPr>
              <a:t>Shared interests on other global issues: </a:t>
            </a:r>
            <a:r>
              <a:rPr sz="2300">
                <a:solidFill>
                  <a:srgbClr val="C00000"/>
                </a:solidFill>
                <a:latin typeface="Times New Roman"/>
              </a:rPr>
              <a:t>sustainable development, protection of the environment, AIDS, etc</a:t>
            </a:r>
            <a:r>
              <a:rPr sz="2300">
                <a:latin typeface="Times New Roman"/>
              </a:rPr>
              <a:t>.</a:t>
            </a:r>
          </a:p>
          <a:p>
            <a:pPr lvl="0" algn="just"/>
            <a:r>
              <a:rPr sz="2300">
                <a:latin typeface="Times New Roman"/>
              </a:rPr>
              <a:t>Global economic stability, for which it is necessary, to involve China in global systems. It means that already in 1994, the growing Chinese export had a potential to generate instability throughout markets.</a:t>
            </a:r>
          </a:p>
          <a:p>
            <a:pPr lvl="0" algn="just"/>
            <a:r>
              <a:rPr sz="2300">
                <a:latin typeface="Times New Roman"/>
              </a:rPr>
              <a:t>Competitiveness which must be preserved and strengthened to boost European industry, while the EU should actively join the competition on the Chinese market.</a:t>
            </a:r>
            <a:r>
              <a:rPr sz="2400">
                <a:latin typeface="Times New Roman"/>
              </a:rPr>
              <a:t> </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The Evolution of Policy Towards China</a:t>
            </a:r>
          </a:p>
        </p:txBody>
      </p:sp>
      <p:sp>
        <p:nvSpPr>
          <p:cNvPr id="3" name="Symbol zastępczy tekstu 2"/>
          <p:cNvSpPr txBox="1">
            <a:spLocks noGrp="1"/>
          </p:cNvSpPr>
          <p:nvPr>
            <p:ph type="body" idx="1"/>
          </p:nvPr>
        </p:nvSpPr>
        <p:spPr>
          <a:xfrm>
            <a:off x="250825" y="1997075"/>
            <a:ext cx="8566150" cy="4524375"/>
          </a:xfrm>
          <a:prstGeom prst="rect">
            <a:avLst/>
          </a:prstGeom>
          <a:noFill/>
          <a:ln>
            <a:noFill/>
          </a:ln>
        </p:spPr>
        <p:txBody>
          <a:bodyPr wrap="square" anchor="t">
            <a:normAutofit fontScale="99000" lnSpcReduction="10000"/>
          </a:bodyPr>
          <a:lstStyle/>
          <a:p>
            <a:pPr lvl="0" algn="just"/>
            <a:r>
              <a:rPr sz="2500">
                <a:latin typeface="Times New Roman"/>
              </a:rPr>
              <a:t>Clearly, the EU subscribed to the 1990s’ </a:t>
            </a:r>
            <a:r>
              <a:rPr sz="2500">
                <a:solidFill>
                  <a:srgbClr val="C00000"/>
                </a:solidFill>
                <a:latin typeface="Times New Roman"/>
              </a:rPr>
              <a:t>dominating strategy of unconditional engagement of the People’s Republic in international affairs</a:t>
            </a:r>
            <a:r>
              <a:rPr sz="2500">
                <a:latin typeface="Times New Roman"/>
              </a:rPr>
              <a:t>, working on the assumption that by intensifying its contacts with the outside world, China would gradually get used to obligations arising from the fact of being a member of the global community.</a:t>
            </a:r>
          </a:p>
          <a:p>
            <a:pPr lvl="0" algn="just"/>
            <a:r>
              <a:rPr sz="2500">
                <a:latin typeface="Times New Roman"/>
              </a:rPr>
              <a:t>Therefore, one cannot say that Brussels developed </a:t>
            </a:r>
            <a:r>
              <a:rPr sz="2500">
                <a:solidFill>
                  <a:srgbClr val="C00000"/>
                </a:solidFill>
                <a:latin typeface="Times New Roman"/>
              </a:rPr>
              <a:t>its own, original approach</a:t>
            </a:r>
            <a:r>
              <a:rPr sz="2500">
                <a:latin typeface="Times New Roman"/>
              </a:rPr>
              <a:t>, but rather that it applied solutions worked out by Washington as an </a:t>
            </a:r>
            <a:r>
              <a:rPr sz="2500">
                <a:solidFill>
                  <a:srgbClr val="C00000"/>
                </a:solidFill>
                <a:latin typeface="Times New Roman"/>
              </a:rPr>
              <a:t>expression of American policy</a:t>
            </a:r>
            <a:r>
              <a:rPr sz="2500">
                <a:latin typeface="Times New Roman"/>
              </a:rPr>
              <a:t>.</a:t>
            </a:r>
          </a:p>
          <a:p>
            <a:pPr lvl="0" algn="just"/>
            <a:r>
              <a:rPr sz="2500">
                <a:latin typeface="Times New Roman"/>
              </a:rPr>
              <a:t>The dependence on the United States will become a permanent element of European strategy.</a:t>
            </a:r>
          </a:p>
        </p:txBody>
      </p:sp>
      <p:sp>
        <p:nvSpPr>
          <p:cNvPr id="4" name="Prostokąt 3"/>
          <p:cNvSpPr/>
          <p:nvPr/>
        </p:nvSpPr>
        <p:spPr>
          <a:xfrm>
            <a:off x="0" y="151130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The Evolution of Policy Towards China</a:t>
            </a:r>
          </a:p>
        </p:txBody>
      </p:sp>
      <p:sp>
        <p:nvSpPr>
          <p:cNvPr id="3" name="Symbol zastępczy tekstu 2"/>
          <p:cNvSpPr txBox="1">
            <a:spLocks noGrp="1"/>
          </p:cNvSpPr>
          <p:nvPr>
            <p:ph type="body" idx="1"/>
          </p:nvPr>
        </p:nvSpPr>
        <p:spPr>
          <a:xfrm>
            <a:off x="320675" y="1854200"/>
            <a:ext cx="8496300" cy="4524375"/>
          </a:xfrm>
          <a:prstGeom prst="rect">
            <a:avLst/>
          </a:prstGeom>
          <a:noFill/>
          <a:ln>
            <a:noFill/>
          </a:ln>
        </p:spPr>
        <p:txBody>
          <a:bodyPr wrap="square" anchor="t"/>
          <a:lstStyle/>
          <a:p>
            <a:pPr lvl="0" algn="just"/>
            <a:r>
              <a:rPr sz="2500">
                <a:latin typeface="Times New Roman"/>
              </a:rPr>
              <a:t>The two strategic documents of the European Commission were published in </a:t>
            </a:r>
            <a:r>
              <a:rPr sz="2500">
                <a:solidFill>
                  <a:srgbClr val="C00000"/>
                </a:solidFill>
                <a:latin typeface="Times New Roman"/>
              </a:rPr>
              <a:t>1998</a:t>
            </a:r>
            <a:r>
              <a:rPr sz="2500">
                <a:latin typeface="Times New Roman"/>
              </a:rPr>
              <a:t> and </a:t>
            </a:r>
            <a:r>
              <a:rPr sz="2500">
                <a:solidFill>
                  <a:srgbClr val="C00000"/>
                </a:solidFill>
                <a:latin typeface="Times New Roman"/>
              </a:rPr>
              <a:t>2001</a:t>
            </a:r>
            <a:r>
              <a:rPr sz="2500">
                <a:latin typeface="Times New Roman"/>
              </a:rPr>
              <a:t>. </a:t>
            </a:r>
          </a:p>
          <a:p>
            <a:pPr lvl="0" algn="just"/>
            <a:r>
              <a:rPr sz="2500">
                <a:latin typeface="Times New Roman"/>
              </a:rPr>
              <a:t>They were formulated in a slightly different context of a rising trade deficit (over 40 billion euro in 2000), the rising impatience with the problems of the EU foreign policy and defining the Common Security and Defense Policy.</a:t>
            </a:r>
          </a:p>
          <a:p>
            <a:pPr lvl="0" algn="just"/>
            <a:r>
              <a:rPr sz="2500">
                <a:latin typeface="Times New Roman"/>
              </a:rPr>
              <a:t>Therefore, they constituted an opportunity to redefine certain assumptions and to analyze whether the engagement strategy brought any fruit. In general, both communications clearly confirm its viability. </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The Evolution of Policy Towards China</a:t>
            </a:r>
          </a:p>
        </p:txBody>
      </p:sp>
      <p:sp>
        <p:nvSpPr>
          <p:cNvPr id="3" name="Symbol zastępczy tekstu 2"/>
          <p:cNvSpPr txBox="1">
            <a:spLocks noGrp="1"/>
          </p:cNvSpPr>
          <p:nvPr>
            <p:ph type="body" idx="1"/>
          </p:nvPr>
        </p:nvSpPr>
        <p:spPr>
          <a:xfrm>
            <a:off x="250825" y="1854200"/>
            <a:ext cx="8639175" cy="4524375"/>
          </a:xfrm>
          <a:prstGeom prst="rect">
            <a:avLst/>
          </a:prstGeom>
          <a:noFill/>
          <a:ln>
            <a:noFill/>
          </a:ln>
        </p:spPr>
        <p:txBody>
          <a:bodyPr wrap="square" anchor="t"/>
          <a:lstStyle/>
          <a:p>
            <a:pPr lvl="0" algn="just"/>
            <a:r>
              <a:rPr sz="2200">
                <a:latin typeface="Times New Roman"/>
              </a:rPr>
              <a:t>In 2001, the European Commission launched the </a:t>
            </a:r>
            <a:r>
              <a:rPr sz="2200" b="1" i="0" u="none" strike="noStrike">
                <a:solidFill>
                  <a:srgbClr val="C00000"/>
                </a:solidFill>
                <a:latin typeface="Times New Roman"/>
              </a:rPr>
              <a:t>EU-China Human Rights Network</a:t>
            </a:r>
            <a:r>
              <a:rPr sz="2200">
                <a:latin typeface="Times New Roman"/>
              </a:rPr>
              <a:t>, working under the auspices of the European Initiative for Democracy and Human Rights.</a:t>
            </a:r>
          </a:p>
          <a:p>
            <a:pPr lvl="0" algn="just"/>
            <a:r>
              <a:rPr sz="2200">
                <a:latin typeface="Times New Roman"/>
              </a:rPr>
              <a:t>As an instrument, this body is complementary to the dialogue with China.</a:t>
            </a:r>
          </a:p>
          <a:p>
            <a:pPr lvl="0" algn="just"/>
            <a:r>
              <a:rPr sz="2200">
                <a:latin typeface="Times New Roman"/>
              </a:rPr>
              <a:t>Its main aim is to support the PRC in the process of adapting its legislation to international standards. More precisely, the initiative distributes thematic materials, organizes exchanges and internships and prepares human rights seminars (EU-China Network Seminars) for experts from both countries to discuss the possibility of debate and cooperation.</a:t>
            </a:r>
          </a:p>
          <a:p>
            <a:pPr lvl="0" algn="just"/>
            <a:r>
              <a:rPr sz="2200">
                <a:latin typeface="Times New Roman"/>
              </a:rPr>
              <a:t>The Network is composed of </a:t>
            </a:r>
            <a:r>
              <a:rPr sz="2200">
                <a:solidFill>
                  <a:srgbClr val="C00000"/>
                </a:solidFill>
                <a:latin typeface="Times New Roman"/>
              </a:rPr>
              <a:t>15 European universities </a:t>
            </a:r>
            <a:r>
              <a:rPr sz="2200">
                <a:latin typeface="Times New Roman"/>
              </a:rPr>
              <a:t>and </a:t>
            </a:r>
            <a:r>
              <a:rPr sz="2200">
                <a:solidFill>
                  <a:srgbClr val="C00000"/>
                </a:solidFill>
                <a:latin typeface="Times New Roman"/>
              </a:rPr>
              <a:t>15 Chinese colleges</a:t>
            </a:r>
            <a:r>
              <a:rPr sz="2200">
                <a:latin typeface="Times New Roman"/>
              </a:rPr>
              <a:t> directed by the Chinese Academy of Social Sciences. </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The Evolution of Policy Towards China</a:t>
            </a:r>
          </a:p>
        </p:txBody>
      </p:sp>
      <p:sp>
        <p:nvSpPr>
          <p:cNvPr id="3" name="Symbol zastępczy tekstu 2"/>
          <p:cNvSpPr txBox="1">
            <a:spLocks noGrp="1"/>
          </p:cNvSpPr>
          <p:nvPr>
            <p:ph type="body" idx="1"/>
          </p:nvPr>
        </p:nvSpPr>
        <p:spPr>
          <a:xfrm>
            <a:off x="250825" y="1854200"/>
            <a:ext cx="8432800" cy="4524375"/>
          </a:xfrm>
          <a:prstGeom prst="rect">
            <a:avLst/>
          </a:prstGeom>
          <a:noFill/>
          <a:ln>
            <a:noFill/>
          </a:ln>
        </p:spPr>
        <p:txBody>
          <a:bodyPr wrap="square" anchor="t"/>
          <a:lstStyle/>
          <a:p>
            <a:pPr lvl="0" algn="just"/>
            <a:r>
              <a:rPr sz="2200">
                <a:latin typeface="Times New Roman"/>
              </a:rPr>
              <a:t>The Communication of 2006 bears the title: </a:t>
            </a:r>
            <a:r>
              <a:rPr sz="2200" b="1" i="0" u="none" strike="noStrike">
                <a:solidFill>
                  <a:srgbClr val="C00000"/>
                </a:solidFill>
                <a:latin typeface="Times New Roman"/>
              </a:rPr>
              <a:t>“EU and China: closer partners, growing responsibilities”</a:t>
            </a:r>
            <a:r>
              <a:rPr sz="2200" b="1" i="0" u="none" strike="noStrike">
                <a:latin typeface="Times New Roman"/>
              </a:rPr>
              <a:t>.</a:t>
            </a:r>
          </a:p>
          <a:p>
            <a:pPr lvl="0" algn="just"/>
            <a:r>
              <a:rPr sz="2200">
                <a:latin typeface="Times New Roman"/>
              </a:rPr>
              <a:t>The section devoted to human rights reads: “The twice-yearly human rights dialogue was conceived at an earlier stage in EU-China relations. </a:t>
            </a:r>
            <a:r>
              <a:rPr sz="2200" b="0" i="0" u="none" strike="noStrike">
                <a:solidFill>
                  <a:srgbClr val="C00000"/>
                </a:solidFill>
                <a:latin typeface="Times New Roman"/>
              </a:rPr>
              <a:t>It remains fit for purpose, but the EU’s expectations</a:t>
            </a:r>
            <a:r>
              <a:rPr sz="2200">
                <a:latin typeface="Times New Roman"/>
              </a:rPr>
              <a:t> – which have increased in line with the quality of our partnership – </a:t>
            </a:r>
            <a:r>
              <a:rPr sz="2200" b="0" i="0" u="none" strike="noStrike">
                <a:solidFill>
                  <a:srgbClr val="C00000"/>
                </a:solidFill>
                <a:latin typeface="Times New Roman"/>
              </a:rPr>
              <a:t>are increasingly not being met</a:t>
            </a:r>
            <a:r>
              <a:rPr sz="2200">
                <a:latin typeface="Times New Roman"/>
              </a:rPr>
              <a:t>. The dialogue should be:</a:t>
            </a:r>
          </a:p>
          <a:p>
            <a:pPr lvl="0" algn="just"/>
            <a:r>
              <a:rPr sz="2200">
                <a:latin typeface="Times New Roman"/>
              </a:rPr>
              <a:t>more focused and results-oriented, with higher quality exchanges and concrete results;</a:t>
            </a:r>
          </a:p>
          <a:p>
            <a:pPr lvl="0" algn="just"/>
            <a:r>
              <a:rPr sz="2200">
                <a:latin typeface="Times New Roman"/>
              </a:rPr>
              <a:t>more flexible, taking on input from separate seminars and sub-groups;</a:t>
            </a:r>
          </a:p>
          <a:p>
            <a:pPr lvl="0" algn="just"/>
            <a:r>
              <a:rPr sz="2200">
                <a:latin typeface="Times New Roman"/>
              </a:rPr>
              <a:t>better coordinated with Member State dialogues”.</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The Evolution of Policy Towards China</a:t>
            </a:r>
          </a:p>
        </p:txBody>
      </p:sp>
      <p:sp>
        <p:nvSpPr>
          <p:cNvPr id="3" name="Symbol zastępczy tekstu 2"/>
          <p:cNvSpPr txBox="1">
            <a:spLocks noGrp="1"/>
          </p:cNvSpPr>
          <p:nvPr>
            <p:ph type="body" idx="1"/>
          </p:nvPr>
        </p:nvSpPr>
        <p:spPr>
          <a:xfrm>
            <a:off x="177800" y="2070100"/>
            <a:ext cx="8782050" cy="4524375"/>
          </a:xfrm>
          <a:prstGeom prst="rect">
            <a:avLst/>
          </a:prstGeom>
          <a:noFill/>
          <a:ln>
            <a:noFill/>
          </a:ln>
        </p:spPr>
        <p:txBody>
          <a:bodyPr wrap="square" anchor="t"/>
          <a:lstStyle/>
          <a:p>
            <a:pPr lvl="0" algn="just"/>
            <a:r>
              <a:rPr sz="2400">
                <a:latin typeface="Times New Roman"/>
              </a:rPr>
              <a:t>The entire document, even when compared to those published in the 1990s, is strikingly vague and shows that </a:t>
            </a:r>
            <a:r>
              <a:rPr sz="2400">
                <a:solidFill>
                  <a:srgbClr val="C00000"/>
                </a:solidFill>
                <a:latin typeface="Times New Roman"/>
              </a:rPr>
              <a:t>Europe lacks a clear idea for this “strategic partnership”</a:t>
            </a:r>
            <a:r>
              <a:rPr sz="2400">
                <a:latin typeface="Times New Roman"/>
              </a:rPr>
              <a:t>.</a:t>
            </a:r>
          </a:p>
          <a:p>
            <a:pPr lvl="0" algn="just"/>
            <a:r>
              <a:rPr sz="2400">
                <a:latin typeface="Times New Roman"/>
              </a:rPr>
              <a:t>Towards the end, it anticipates the possibility of lifting the embargo imposed on the PRC in 1989. Interestingly enough, the Commission announced this debate prematurely – as it turned out, this publicly available document referred to an issue that was yet to be discussed among member states.</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320675" y="273050"/>
            <a:ext cx="8496300" cy="1143000"/>
          </a:xfrm>
          <a:prstGeom prst="rect">
            <a:avLst/>
          </a:prstGeom>
          <a:noFill/>
          <a:ln>
            <a:noFill/>
          </a:ln>
        </p:spPr>
        <p:txBody>
          <a:bodyPr wrap="square" anchor="ctr">
            <a:normAutofit fontScale="90000"/>
          </a:bodyPr>
          <a:lstStyle/>
          <a:p>
            <a:pPr lvl="0"/>
            <a:r>
              <a:rPr b="1" i="0" u="none" strike="noStrike">
                <a:latin typeface="Times New Roman"/>
              </a:rPr>
              <a:t>EU and China as specific international actors</a:t>
            </a:r>
          </a:p>
        </p:txBody>
      </p:sp>
      <p:sp>
        <p:nvSpPr>
          <p:cNvPr id="3" name="Symbol zastępczy tekstu 2"/>
          <p:cNvSpPr txBox="1">
            <a:spLocks noGrp="1"/>
          </p:cNvSpPr>
          <p:nvPr>
            <p:ph type="body" idx="1"/>
          </p:nvPr>
        </p:nvSpPr>
        <p:spPr>
          <a:xfrm>
            <a:off x="104775" y="1711325"/>
            <a:ext cx="8782050" cy="4524375"/>
          </a:xfrm>
          <a:prstGeom prst="rect">
            <a:avLst/>
          </a:prstGeom>
          <a:noFill/>
          <a:ln>
            <a:noFill/>
          </a:ln>
        </p:spPr>
        <p:txBody>
          <a:bodyPr wrap="square" anchor="t"/>
          <a:lstStyle/>
          <a:p>
            <a:pPr lvl="0" algn="just"/>
            <a:r>
              <a:rPr sz="2300">
                <a:latin typeface="Times New Roman"/>
              </a:rPr>
              <a:t>When we assume the task of studying the relations between the EU and China, we need to bear in mind that we are dealing with a specific type of international actors - </a:t>
            </a:r>
            <a:r>
              <a:rPr sz="2300">
                <a:solidFill>
                  <a:srgbClr val="C00000"/>
                </a:solidFill>
                <a:latin typeface="Times New Roman"/>
              </a:rPr>
              <a:t>an international organization</a:t>
            </a:r>
            <a:r>
              <a:rPr sz="2300">
                <a:latin typeface="Times New Roman"/>
              </a:rPr>
              <a:t> and </a:t>
            </a:r>
            <a:r>
              <a:rPr sz="2300">
                <a:solidFill>
                  <a:srgbClr val="C00000"/>
                </a:solidFill>
                <a:latin typeface="Times New Roman"/>
              </a:rPr>
              <a:t>a superpower </a:t>
            </a:r>
            <a:r>
              <a:rPr sz="2300">
                <a:latin typeface="Times New Roman"/>
              </a:rPr>
              <a:t>shaped by a civilization that is quite different than that of the West.</a:t>
            </a:r>
          </a:p>
          <a:p>
            <a:pPr lvl="0" algn="just"/>
            <a:r>
              <a:rPr sz="2300">
                <a:latin typeface="Times New Roman"/>
              </a:rPr>
              <a:t>The European Union is a secondary actor in international relations, and its ability to conduct  a foreign policy </a:t>
            </a:r>
            <a:r>
              <a:rPr sz="2300">
                <a:solidFill>
                  <a:srgbClr val="C00000"/>
                </a:solidFill>
                <a:latin typeface="Times New Roman"/>
              </a:rPr>
              <a:t>is neither “natural” nor self-evident</a:t>
            </a:r>
            <a:r>
              <a:rPr sz="2300">
                <a:latin typeface="Times New Roman"/>
              </a:rPr>
              <a:t>.</a:t>
            </a:r>
          </a:p>
          <a:p>
            <a:pPr lvl="0" algn="just"/>
            <a:r>
              <a:rPr sz="2300">
                <a:latin typeface="Times New Roman"/>
              </a:rPr>
              <a:t>The EU is a </a:t>
            </a:r>
            <a:r>
              <a:rPr sz="2300" b="0" i="1" u="none" strike="noStrike">
                <a:solidFill>
                  <a:srgbClr val="C00000"/>
                </a:solidFill>
                <a:latin typeface="Times New Roman"/>
              </a:rPr>
              <a:t>sui generis</a:t>
            </a:r>
            <a:r>
              <a:rPr sz="2300">
                <a:solidFill>
                  <a:srgbClr val="C00000"/>
                </a:solidFill>
                <a:latin typeface="Times New Roman"/>
              </a:rPr>
              <a:t> international organization</a:t>
            </a:r>
            <a:r>
              <a:rPr sz="2300">
                <a:latin typeface="Times New Roman"/>
              </a:rPr>
              <a:t>.</a:t>
            </a:r>
          </a:p>
          <a:p>
            <a:pPr lvl="0" algn="just"/>
            <a:r>
              <a:rPr sz="2300">
                <a:latin typeface="Times New Roman"/>
              </a:rPr>
              <a:t>The PRC is an heir to 4 thousand years of Chinese statehood, an institutional expression of a civilization that is not only much older than the Western one, but also based on completely divergent values. </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Relations during global crisis</a:t>
            </a:r>
          </a:p>
        </p:txBody>
      </p:sp>
      <p:sp>
        <p:nvSpPr>
          <p:cNvPr id="3" name="Symbol zastępczy tekstu 2"/>
          <p:cNvSpPr txBox="1">
            <a:spLocks noGrp="1"/>
          </p:cNvSpPr>
          <p:nvPr>
            <p:ph type="body" idx="1"/>
          </p:nvPr>
        </p:nvSpPr>
        <p:spPr>
          <a:xfrm>
            <a:off x="320675" y="1854200"/>
            <a:ext cx="8496300" cy="4524375"/>
          </a:xfrm>
          <a:prstGeom prst="rect">
            <a:avLst/>
          </a:prstGeom>
          <a:noFill/>
          <a:ln>
            <a:noFill/>
          </a:ln>
        </p:spPr>
        <p:txBody>
          <a:bodyPr wrap="square" anchor="t"/>
          <a:lstStyle/>
          <a:p>
            <a:pPr lvl="0" algn="just"/>
            <a:r>
              <a:rPr sz="2200" b="0" i="0" u="none" strike="noStrike">
                <a:solidFill>
                  <a:srgbClr val="C00000"/>
                </a:solidFill>
                <a:latin typeface="Times New Roman"/>
              </a:rPr>
              <a:t>It seems that in the face of a global crisis, Europe started to need China more than ever.</a:t>
            </a:r>
          </a:p>
          <a:p>
            <a:pPr lvl="0" algn="just"/>
            <a:r>
              <a:rPr sz="2200" b="0" i="0" u="none" strike="noStrike">
                <a:solidFill>
                  <a:srgbClr val="C00000"/>
                </a:solidFill>
                <a:latin typeface="Times New Roman"/>
              </a:rPr>
              <a:t>It is not only a problem of diminished of economic position but the lowering of the EU's possibility to decision-making.</a:t>
            </a:r>
          </a:p>
          <a:p>
            <a:pPr lvl="0" algn="just"/>
            <a:r>
              <a:rPr sz="2200">
                <a:latin typeface="Times New Roman"/>
              </a:rPr>
              <a:t>And so since mid 2010, </a:t>
            </a:r>
            <a:r>
              <a:rPr sz="2200">
                <a:solidFill>
                  <a:srgbClr val="C00000"/>
                </a:solidFill>
                <a:latin typeface="Times New Roman"/>
              </a:rPr>
              <a:t>Chinese politicians</a:t>
            </a:r>
            <a:r>
              <a:rPr sz="2200">
                <a:latin typeface="Times New Roman"/>
              </a:rPr>
              <a:t>, profiting from the tensions caused by the situation in Greece, </a:t>
            </a:r>
            <a:r>
              <a:rPr sz="2200">
                <a:solidFill>
                  <a:srgbClr val="C00000"/>
                </a:solidFill>
                <a:latin typeface="Times New Roman"/>
              </a:rPr>
              <a:t>have intensified their visits on the old continent</a:t>
            </a:r>
            <a:r>
              <a:rPr sz="2200">
                <a:latin typeface="Times New Roman"/>
              </a:rPr>
              <a:t>.</a:t>
            </a:r>
          </a:p>
          <a:p>
            <a:pPr lvl="0" algn="just"/>
            <a:r>
              <a:rPr sz="2200">
                <a:latin typeface="Times New Roman"/>
              </a:rPr>
              <a:t>In 2011 the Vice-Premier Li Keqiang made his first foreign visit in Europe to express his support and will to cooperate with crisis-stricken countries. He stopped over in Berlin to offer profuse praise of German economy and finalize cooperation agreements with representatives of companies such as Volkswagen and Daimler-Benz.</a:t>
            </a:r>
          </a:p>
        </p:txBody>
      </p:sp>
      <p:sp>
        <p:nvSpPr>
          <p:cNvPr id="4" name="Prostokąt 3"/>
          <p:cNvSpPr/>
          <p:nvPr/>
        </p:nvSpPr>
        <p:spPr>
          <a:xfrm>
            <a:off x="0" y="140970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Relations during global crisis</a:t>
            </a:r>
          </a:p>
        </p:txBody>
      </p:sp>
      <p:sp>
        <p:nvSpPr>
          <p:cNvPr id="3" name="Symbol zastępczy tekstu 2"/>
          <p:cNvSpPr txBox="1">
            <a:spLocks noGrp="1"/>
          </p:cNvSpPr>
          <p:nvPr>
            <p:ph type="body" idx="1"/>
          </p:nvPr>
        </p:nvSpPr>
        <p:spPr>
          <a:xfrm>
            <a:off x="457200" y="1711325"/>
            <a:ext cx="8229600" cy="4524375"/>
          </a:xfrm>
          <a:prstGeom prst="rect">
            <a:avLst/>
          </a:prstGeom>
          <a:noFill/>
          <a:ln>
            <a:noFill/>
          </a:ln>
        </p:spPr>
        <p:txBody>
          <a:bodyPr wrap="square" anchor="t"/>
          <a:lstStyle/>
          <a:p>
            <a:pPr lvl="0" algn="just"/>
            <a:r>
              <a:rPr sz="2200">
                <a:latin typeface="Times New Roman"/>
              </a:rPr>
              <a:t>Chinese agenda was supposed to be focused on </a:t>
            </a:r>
            <a:r>
              <a:rPr sz="2200">
                <a:solidFill>
                  <a:srgbClr val="C00000"/>
                </a:solidFill>
                <a:latin typeface="Times New Roman"/>
              </a:rPr>
              <a:t>encouraging key policy-makers</a:t>
            </a:r>
            <a:r>
              <a:rPr sz="2200">
                <a:latin typeface="Times New Roman"/>
              </a:rPr>
              <a:t> in Western Europe to take political decisions that would be beneficial to China, especially in terms of such important issues as recognizing the PRC as a market economy or lifting the arms embargo, which already started to attract criticism in Europe itself.</a:t>
            </a:r>
          </a:p>
          <a:p>
            <a:pPr lvl="0" algn="just"/>
            <a:r>
              <a:rPr sz="2200">
                <a:solidFill>
                  <a:srgbClr val="C00000"/>
                </a:solidFill>
                <a:latin typeface="Times New Roman"/>
              </a:rPr>
              <a:t>Beijing counts on the support of Germany and the United Kingdom</a:t>
            </a:r>
            <a:r>
              <a:rPr sz="2200">
                <a:latin typeface="Times New Roman"/>
              </a:rPr>
              <a:t>, since their discrete pressure on EU institutions could prove much more effective than any summits.</a:t>
            </a:r>
          </a:p>
          <a:p>
            <a:pPr lvl="0" algn="just"/>
            <a:r>
              <a:rPr sz="2200">
                <a:latin typeface="Times New Roman"/>
              </a:rPr>
              <a:t>Chinese offensive continued in July 2011, although this time the presence of the head of Chinese government himself portended the conclusion of concrete deals, and not only an exchange of diplomatic, oblique suggestions like before.</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Relations during global crisis</a:t>
            </a:r>
          </a:p>
        </p:txBody>
      </p:sp>
      <p:sp>
        <p:nvSpPr>
          <p:cNvPr id="3" name="Symbol zastępczy tekstu 2"/>
          <p:cNvSpPr txBox="1">
            <a:spLocks noGrp="1"/>
          </p:cNvSpPr>
          <p:nvPr>
            <p:ph type="body" idx="1"/>
          </p:nvPr>
        </p:nvSpPr>
        <p:spPr>
          <a:xfrm>
            <a:off x="250825" y="1854200"/>
            <a:ext cx="8566150" cy="4524375"/>
          </a:xfrm>
          <a:prstGeom prst="rect">
            <a:avLst/>
          </a:prstGeom>
          <a:noFill/>
          <a:ln>
            <a:noFill/>
          </a:ln>
        </p:spPr>
        <p:txBody>
          <a:bodyPr wrap="square" anchor="t"/>
          <a:lstStyle/>
          <a:p>
            <a:pPr lvl="0" algn="just"/>
            <a:r>
              <a:rPr sz="2200">
                <a:latin typeface="Times New Roman"/>
              </a:rPr>
              <a:t>In mid 2011, Wen Jiabao, the Premier, finished his successful European tournée, once again visiting the German capital.</a:t>
            </a:r>
          </a:p>
          <a:p>
            <a:pPr lvl="0" algn="just"/>
            <a:r>
              <a:rPr sz="2200">
                <a:latin typeface="Times New Roman"/>
              </a:rPr>
              <a:t>Even before the meeting, </a:t>
            </a:r>
            <a:r>
              <a:rPr sz="2200">
                <a:solidFill>
                  <a:srgbClr val="C00000"/>
                </a:solidFill>
                <a:latin typeface="Times New Roman"/>
              </a:rPr>
              <a:t>Chancellor Merkel reassured him that she would not raise the topic of human rights</a:t>
            </a:r>
            <a:r>
              <a:rPr sz="2200">
                <a:latin typeface="Times New Roman"/>
              </a:rPr>
              <a:t>. The meeting did turn out to assume a strictly business-related nature, although the Chancellor’s attitude was visibly passive, while Premier Wen kept mentioning the recognition of the market economy status.</a:t>
            </a:r>
          </a:p>
          <a:p>
            <a:pPr lvl="0" algn="just"/>
            <a:r>
              <a:rPr sz="2200">
                <a:latin typeface="Times New Roman"/>
              </a:rPr>
              <a:t>Nevertheless, the meeting resulted in the conclusion of </a:t>
            </a:r>
            <a:r>
              <a:rPr sz="2200">
                <a:solidFill>
                  <a:srgbClr val="C00000"/>
                </a:solidFill>
                <a:latin typeface="Times New Roman"/>
              </a:rPr>
              <a:t>20 trade agreements with China, with a total value of USD 15 billion</a:t>
            </a:r>
            <a:r>
              <a:rPr sz="2200">
                <a:latin typeface="Times New Roman"/>
              </a:rPr>
              <a:t>, and a memorandum of understanding, pursuant to which the total volume of trade between China and the EU should </a:t>
            </a:r>
            <a:r>
              <a:rPr sz="2200">
                <a:solidFill>
                  <a:srgbClr val="C00000"/>
                </a:solidFill>
                <a:latin typeface="Times New Roman"/>
              </a:rPr>
              <a:t>increase from EUR 130 billion to 200 billion </a:t>
            </a:r>
            <a:r>
              <a:rPr sz="2200">
                <a:latin typeface="Times New Roman"/>
              </a:rPr>
              <a:t>no later than by 2015.</a:t>
            </a:r>
          </a:p>
        </p:txBody>
      </p:sp>
      <p:sp>
        <p:nvSpPr>
          <p:cNvPr id="4" name="Prostokąt 3"/>
          <p:cNvSpPr/>
          <p:nvPr/>
        </p:nvSpPr>
        <p:spPr>
          <a:xfrm>
            <a:off x="0" y="13398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Relations during global crisis</a:t>
            </a:r>
          </a:p>
        </p:txBody>
      </p:sp>
      <p:sp>
        <p:nvSpPr>
          <p:cNvPr id="3" name="Symbol zastępczy tekstu 2"/>
          <p:cNvSpPr txBox="1">
            <a:spLocks noGrp="1"/>
          </p:cNvSpPr>
          <p:nvPr>
            <p:ph type="body" idx="1"/>
          </p:nvPr>
        </p:nvSpPr>
        <p:spPr>
          <a:xfrm>
            <a:off x="457200" y="1927225"/>
            <a:ext cx="8229600" cy="4524375"/>
          </a:xfrm>
          <a:prstGeom prst="rect">
            <a:avLst/>
          </a:prstGeom>
          <a:noFill/>
          <a:ln>
            <a:noFill/>
          </a:ln>
        </p:spPr>
        <p:txBody>
          <a:bodyPr wrap="square" anchor="t"/>
          <a:lstStyle/>
          <a:p>
            <a:pPr lvl="0" algn="just"/>
            <a:r>
              <a:rPr>
                <a:latin typeface="Times New Roman"/>
              </a:rPr>
              <a:t>A new international trend has emerged lately, whereas the informal group of </a:t>
            </a:r>
            <a:r>
              <a:rPr b="0" i="0" u="none" strike="noStrike">
                <a:solidFill>
                  <a:srgbClr val="C00000"/>
                </a:solidFill>
                <a:latin typeface="Times New Roman"/>
              </a:rPr>
              <a:t>countries reluctant to criticize China has been growing dramatically</a:t>
            </a:r>
            <a:r>
              <a:rPr>
                <a:latin typeface="Times New Roman"/>
              </a:rPr>
              <a:t>, joined by the states that had been the most affected by the crisis.</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60350"/>
            <a:ext cx="8229600" cy="1143000"/>
          </a:xfrm>
          <a:prstGeom prst="rect">
            <a:avLst/>
          </a:prstGeom>
          <a:noFill/>
          <a:ln>
            <a:noFill/>
          </a:ln>
        </p:spPr>
        <p:txBody>
          <a:bodyPr wrap="square" anchor="ctr">
            <a:normAutofit fontScale="90000"/>
          </a:bodyPr>
          <a:lstStyle/>
          <a:p>
            <a:pPr lvl="0"/>
            <a:r>
              <a:rPr b="1" i="0" u="none" strike="noStrike">
                <a:latin typeface="Times New Roman"/>
              </a:rPr>
              <a:t>Normative power as a promotion of model of socio-political system</a:t>
            </a:r>
          </a:p>
        </p:txBody>
      </p:sp>
      <p:sp>
        <p:nvSpPr>
          <p:cNvPr id="3" name="Symbol zastępczy tekstu 2"/>
          <p:cNvSpPr txBox="1">
            <a:spLocks noGrp="1"/>
          </p:cNvSpPr>
          <p:nvPr>
            <p:ph type="body" idx="1"/>
          </p:nvPr>
        </p:nvSpPr>
        <p:spPr>
          <a:xfrm>
            <a:off x="457200" y="1711325"/>
            <a:ext cx="8229600" cy="4524375"/>
          </a:xfrm>
          <a:prstGeom prst="rect">
            <a:avLst/>
          </a:prstGeom>
          <a:noFill/>
          <a:ln>
            <a:noFill/>
          </a:ln>
        </p:spPr>
        <p:txBody>
          <a:bodyPr wrap="square" anchor="t">
            <a:normAutofit fontScale="92000" lnSpcReduction="10000"/>
          </a:bodyPr>
          <a:lstStyle/>
          <a:p>
            <a:pPr lvl="0" algn="just"/>
            <a:r>
              <a:rPr sz="2600">
                <a:latin typeface="Times New Roman"/>
              </a:rPr>
              <a:t>If we conceived normative power as a </a:t>
            </a:r>
            <a:r>
              <a:rPr sz="2600">
                <a:solidFill>
                  <a:srgbClr val="C00000"/>
                </a:solidFill>
                <a:latin typeface="Times New Roman"/>
              </a:rPr>
              <a:t>promotion of model of socio-political system</a:t>
            </a:r>
            <a:r>
              <a:rPr sz="2600">
                <a:latin typeface="Times New Roman"/>
              </a:rPr>
              <a:t>, EU </a:t>
            </a:r>
            <a:r>
              <a:rPr sz="2600">
                <a:solidFill>
                  <a:srgbClr val="C00000"/>
                </a:solidFill>
                <a:latin typeface="Times New Roman"/>
              </a:rPr>
              <a:t>has lost a lot </a:t>
            </a:r>
            <a:r>
              <a:rPr sz="2600">
                <a:latin typeface="Times New Roman"/>
              </a:rPr>
              <a:t>during the global crisis.</a:t>
            </a:r>
          </a:p>
          <a:p>
            <a:pPr lvl="0" indent="0" algn="just">
              <a:buNone/>
            </a:pPr>
            <a:endParaRPr sz="2600">
              <a:latin typeface="Times New Roman"/>
            </a:endParaRPr>
          </a:p>
          <a:p>
            <a:pPr lvl="0" algn="just"/>
            <a:r>
              <a:rPr sz="2600">
                <a:latin typeface="Times New Roman"/>
              </a:rPr>
              <a:t>The EU was a symbol that it is possible to regulate the relations between previously hostile states in a non-violent manner, that accepting European economic rules can bring notable benefits, and respecting democracy and human rights can be just profitable. The EU had also experience in tackling the challenges of globalization and social problems.</a:t>
            </a:r>
          </a:p>
          <a:p>
            <a:pPr lvl="0" indent="0" algn="just">
              <a:buNone/>
            </a:pPr>
            <a:endParaRPr sz="2600">
              <a:latin typeface="Times New Roman"/>
            </a:endParaRPr>
          </a:p>
          <a:p>
            <a:pPr lvl="0" algn="just"/>
            <a:r>
              <a:rPr sz="2600">
                <a:latin typeface="Times New Roman"/>
              </a:rPr>
              <a:t>EU as a </a:t>
            </a:r>
            <a:r>
              <a:rPr sz="2600">
                <a:solidFill>
                  <a:srgbClr val="C00000"/>
                </a:solidFill>
                <a:latin typeface="Times New Roman"/>
              </a:rPr>
              <a:t>model of negotiations </a:t>
            </a:r>
            <a:r>
              <a:rPr sz="2600">
                <a:latin typeface="Times New Roman"/>
              </a:rPr>
              <a:t>among sovereign states </a:t>
            </a:r>
            <a:r>
              <a:rPr sz="2600">
                <a:solidFill>
                  <a:srgbClr val="C00000"/>
                </a:solidFill>
                <a:latin typeface="Times New Roman"/>
              </a:rPr>
              <a:t>has diminished during global crisis</a:t>
            </a:r>
            <a:r>
              <a:rPr sz="2600">
                <a:latin typeface="Times New Roman"/>
              </a:rPr>
              <a:t>…</a:t>
            </a:r>
          </a:p>
          <a:p>
            <a:pPr lvl="0" algn="just"/>
            <a:endParaRPr sz="2600">
              <a:latin typeface="Times New Roman"/>
            </a:endParaRP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187325"/>
            <a:ext cx="8229600" cy="1143000"/>
          </a:xfrm>
          <a:prstGeom prst="rect">
            <a:avLst/>
          </a:prstGeom>
          <a:noFill/>
          <a:ln>
            <a:noFill/>
          </a:ln>
        </p:spPr>
        <p:txBody>
          <a:bodyPr wrap="square" anchor="ctr"/>
          <a:lstStyle/>
          <a:p>
            <a:pPr lvl="0"/>
            <a:r>
              <a:rPr b="1" i="0" u="none" strike="noStrike">
                <a:latin typeface="Times New Roman"/>
              </a:rPr>
              <a:t>EU actors</a:t>
            </a:r>
          </a:p>
        </p:txBody>
      </p:sp>
      <p:sp>
        <p:nvSpPr>
          <p:cNvPr id="3" name="Symbol zastępczy tekstu 2"/>
          <p:cNvSpPr txBox="1">
            <a:spLocks noGrp="1"/>
          </p:cNvSpPr>
          <p:nvPr>
            <p:ph type="body" idx="1"/>
          </p:nvPr>
        </p:nvSpPr>
        <p:spPr>
          <a:xfrm>
            <a:off x="250825" y="1593850"/>
            <a:ext cx="8639175" cy="4568825"/>
          </a:xfrm>
          <a:prstGeom prst="rect">
            <a:avLst/>
          </a:prstGeom>
          <a:noFill/>
          <a:ln>
            <a:noFill/>
          </a:ln>
        </p:spPr>
        <p:txBody>
          <a:bodyPr wrap="square" anchor="t"/>
          <a:lstStyle/>
          <a:p>
            <a:pPr lvl="0" algn="just"/>
            <a:r>
              <a:rPr sz="2200">
                <a:latin typeface="Times New Roman"/>
              </a:rPr>
              <a:t>In view of its representational and plenary character, the </a:t>
            </a:r>
            <a:r>
              <a:rPr sz="2200" b="0" i="0" u="none" strike="noStrike">
                <a:solidFill>
                  <a:srgbClr val="C00000"/>
                </a:solidFill>
                <a:latin typeface="Times New Roman"/>
              </a:rPr>
              <a:t>European Parliament</a:t>
            </a:r>
            <a:r>
              <a:rPr sz="2200">
                <a:solidFill>
                  <a:srgbClr val="C00000"/>
                </a:solidFill>
                <a:latin typeface="Times New Roman"/>
              </a:rPr>
              <a:t> </a:t>
            </a:r>
            <a:r>
              <a:rPr sz="2200">
                <a:latin typeface="Times New Roman"/>
              </a:rPr>
              <a:t>is definitely the most active EU body within the area discussed in this paper.</a:t>
            </a:r>
          </a:p>
          <a:p>
            <a:pPr lvl="0" algn="just"/>
            <a:r>
              <a:rPr sz="2200">
                <a:latin typeface="Times New Roman"/>
              </a:rPr>
              <a:t>It repeatedly expresses public criticism with regard to human rights violation in China, concentrating especially on areas such as Tibet, capital punishment and political freedoms.</a:t>
            </a:r>
          </a:p>
          <a:p>
            <a:pPr lvl="0" algn="just"/>
            <a:r>
              <a:rPr sz="2200">
                <a:latin typeface="Times New Roman"/>
              </a:rPr>
              <a:t>However, although its role is undoubtedly significant, the Parliament may only formulate soft power rules and act as the “</a:t>
            </a:r>
            <a:r>
              <a:rPr sz="2200">
                <a:solidFill>
                  <a:srgbClr val="C00000"/>
                </a:solidFill>
                <a:latin typeface="Times New Roman"/>
              </a:rPr>
              <a:t>conscience of the EU</a:t>
            </a:r>
            <a:r>
              <a:rPr sz="2200">
                <a:latin typeface="Times New Roman"/>
              </a:rPr>
              <a:t>”.</a:t>
            </a:r>
          </a:p>
          <a:p>
            <a:pPr lvl="0" algn="just"/>
            <a:r>
              <a:rPr sz="2200">
                <a:latin typeface="Times New Roman"/>
              </a:rPr>
              <a:t>Nevertheless, it is very proficient in using this power, publishing a series of opinions, oral and written recommendations, resolutions, memoranda, reports, organizing inter-parliamentary delegations and committees, and, finally, granting the Sakharov Prize for Freedom of Thought.</a:t>
            </a:r>
          </a:p>
        </p:txBody>
      </p:sp>
      <p:sp>
        <p:nvSpPr>
          <p:cNvPr id="4" name="Prostokąt 3"/>
          <p:cNvSpPr/>
          <p:nvPr/>
        </p:nvSpPr>
        <p:spPr>
          <a:xfrm>
            <a:off x="0" y="11493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187325"/>
            <a:ext cx="8229600" cy="1143000"/>
          </a:xfrm>
          <a:prstGeom prst="rect">
            <a:avLst/>
          </a:prstGeom>
          <a:noFill/>
          <a:ln>
            <a:noFill/>
          </a:ln>
        </p:spPr>
        <p:txBody>
          <a:bodyPr wrap="square" anchor="ctr"/>
          <a:lstStyle/>
          <a:p>
            <a:pPr lvl="0"/>
            <a:r>
              <a:rPr b="1" i="0" u="none" strike="noStrike">
                <a:latin typeface="Times New Roman"/>
              </a:rPr>
              <a:t>EU actors</a:t>
            </a:r>
          </a:p>
        </p:txBody>
      </p:sp>
      <p:sp>
        <p:nvSpPr>
          <p:cNvPr id="3" name="Symbol zastępczy tekstu 2"/>
          <p:cNvSpPr txBox="1">
            <a:spLocks noGrp="1"/>
          </p:cNvSpPr>
          <p:nvPr>
            <p:ph type="body" idx="1"/>
          </p:nvPr>
        </p:nvSpPr>
        <p:spPr>
          <a:xfrm>
            <a:off x="250825" y="1711325"/>
            <a:ext cx="8566150" cy="4524375"/>
          </a:xfrm>
          <a:prstGeom prst="rect">
            <a:avLst/>
          </a:prstGeom>
          <a:noFill/>
          <a:ln>
            <a:noFill/>
          </a:ln>
        </p:spPr>
        <p:txBody>
          <a:bodyPr wrap="square" anchor="t"/>
          <a:lstStyle/>
          <a:p>
            <a:pPr lvl="0" algn="just"/>
            <a:r>
              <a:rPr sz="2200">
                <a:latin typeface="Times New Roman"/>
              </a:rPr>
              <a:t>The parliamentary </a:t>
            </a:r>
            <a:r>
              <a:rPr sz="2200">
                <a:solidFill>
                  <a:srgbClr val="C00000"/>
                </a:solidFill>
                <a:latin typeface="Times New Roman"/>
              </a:rPr>
              <a:t>Foreign Affairs Committee </a:t>
            </a:r>
            <a:r>
              <a:rPr sz="2200">
                <a:latin typeface="Times New Roman"/>
              </a:rPr>
              <a:t>oversees the work of the </a:t>
            </a:r>
            <a:r>
              <a:rPr sz="2200">
                <a:solidFill>
                  <a:srgbClr val="C00000"/>
                </a:solidFill>
                <a:latin typeface="Times New Roman"/>
              </a:rPr>
              <a:t>Human Rights Subcommittee</a:t>
            </a:r>
            <a:r>
              <a:rPr sz="2200">
                <a:latin typeface="Times New Roman"/>
              </a:rPr>
              <a:t>, a permanent forum of discussion among the EU, the Council of Europe, the UN and representatives of non-member countries.</a:t>
            </a:r>
          </a:p>
          <a:p>
            <a:pPr lvl="0" algn="just"/>
            <a:r>
              <a:rPr sz="2200">
                <a:latin typeface="Times New Roman"/>
              </a:rPr>
              <a:t>The Parliament has published </a:t>
            </a:r>
            <a:r>
              <a:rPr sz="2200">
                <a:solidFill>
                  <a:srgbClr val="C00000"/>
                </a:solidFill>
                <a:latin typeface="Times New Roman"/>
              </a:rPr>
              <a:t>several dozen resolutions devoted to human rights in the last 10 years only</a:t>
            </a:r>
            <a:r>
              <a:rPr sz="2200">
                <a:latin typeface="Times New Roman"/>
              </a:rPr>
              <a:t>. These documents express its solidarity with persecuted Chinese activists as well as the whole nation, and staunchly criticizes the capital punishment and the fact that PRC’s political leaders ignore their international obligations.</a:t>
            </a:r>
          </a:p>
          <a:p>
            <a:pPr lvl="0" algn="just"/>
            <a:r>
              <a:rPr sz="2200">
                <a:latin typeface="Times New Roman"/>
              </a:rPr>
              <a:t>Moreover, it holds firmly that respecting human rights must be an “</a:t>
            </a:r>
            <a:r>
              <a:rPr sz="2200">
                <a:solidFill>
                  <a:srgbClr val="C00000"/>
                </a:solidFill>
                <a:latin typeface="Times New Roman"/>
              </a:rPr>
              <a:t>integral element of the new understanding with China</a:t>
            </a:r>
            <a:r>
              <a:rPr sz="2200">
                <a:latin typeface="Times New Roman"/>
              </a:rPr>
              <a:t>”, which is currently in the negotiation stage.  </a:t>
            </a:r>
          </a:p>
          <a:p>
            <a:pPr lvl="0" algn="just"/>
            <a:r>
              <a:rPr sz="2200">
                <a:latin typeface="Times New Roman"/>
              </a:rPr>
              <a:t>But we must remember that activeness of the EP comes from it specific role.</a:t>
            </a:r>
          </a:p>
        </p:txBody>
      </p:sp>
      <p:sp>
        <p:nvSpPr>
          <p:cNvPr id="4" name="Prostokąt 3"/>
          <p:cNvSpPr/>
          <p:nvPr/>
        </p:nvSpPr>
        <p:spPr>
          <a:xfrm>
            <a:off x="0" y="11493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lang="en-US" b="1" i="0" u="none" strike="noStrike" dirty="0" smtClean="0">
                <a:latin typeface="Times New Roman"/>
              </a:rPr>
              <a:t>Liu </a:t>
            </a:r>
            <a:r>
              <a:rPr b="1" i="0" u="none" strike="noStrike" dirty="0" err="1" smtClean="0">
                <a:latin typeface="Times New Roman"/>
              </a:rPr>
              <a:t>Xiaobo</a:t>
            </a:r>
            <a:r>
              <a:rPr b="1" i="0" u="none" strike="noStrike" dirty="0" smtClean="0">
                <a:latin typeface="Times New Roman"/>
              </a:rPr>
              <a:t> </a:t>
            </a:r>
            <a:r>
              <a:rPr b="1" i="0" u="none" strike="noStrike" dirty="0">
                <a:latin typeface="Times New Roman"/>
              </a:rPr>
              <a:t>case</a:t>
            </a:r>
          </a:p>
        </p:txBody>
      </p:sp>
      <p:sp>
        <p:nvSpPr>
          <p:cNvPr id="3" name="Symbol zastępczy tekstu 2"/>
          <p:cNvSpPr txBox="1">
            <a:spLocks noGrp="1"/>
          </p:cNvSpPr>
          <p:nvPr>
            <p:ph type="body" idx="1"/>
          </p:nvPr>
        </p:nvSpPr>
        <p:spPr>
          <a:xfrm>
            <a:off x="457200" y="1927225"/>
            <a:ext cx="8229600" cy="4524375"/>
          </a:xfrm>
          <a:prstGeom prst="rect">
            <a:avLst/>
          </a:prstGeom>
          <a:noFill/>
          <a:ln>
            <a:noFill/>
          </a:ln>
        </p:spPr>
        <p:txBody>
          <a:bodyPr wrap="square" anchor="t"/>
          <a:lstStyle/>
          <a:p>
            <a:pPr lvl="0" algn="just"/>
            <a:r>
              <a:rPr sz="2200" dirty="0">
                <a:latin typeface="Times New Roman"/>
              </a:rPr>
              <a:t>In December 2008, when Chinese police arrested Liu Xiaobo, one of the signatories of the Charter 08, the EU and individual European states started fierce criticism. The Czech President, Vaclav Havel, tried to submit a petition calling for </a:t>
            </a:r>
            <a:r>
              <a:rPr lang="en-US" sz="2200" dirty="0" smtClean="0">
                <a:latin typeface="Times New Roman"/>
              </a:rPr>
              <a:t>Liu</a:t>
            </a:r>
            <a:r>
              <a:rPr sz="2200" dirty="0" smtClean="0">
                <a:latin typeface="Times New Roman"/>
              </a:rPr>
              <a:t>’s </a:t>
            </a:r>
            <a:r>
              <a:rPr sz="2200" dirty="0">
                <a:latin typeface="Times New Roman"/>
              </a:rPr>
              <a:t>release, however he was refused entry to the Chinese embassy in Prague.</a:t>
            </a:r>
          </a:p>
          <a:p>
            <a:pPr lvl="0" indent="0" algn="just">
              <a:buNone/>
            </a:pPr>
            <a:endParaRPr sz="2200" dirty="0">
              <a:latin typeface="Times New Roman"/>
            </a:endParaRPr>
          </a:p>
          <a:p>
            <a:pPr lvl="0" algn="just"/>
            <a:r>
              <a:rPr sz="2200" dirty="0">
                <a:latin typeface="Times New Roman"/>
              </a:rPr>
              <a:t>A year later, </a:t>
            </a:r>
            <a:r>
              <a:rPr lang="en-US" sz="2200" dirty="0" smtClean="0">
                <a:latin typeface="Times New Roman"/>
              </a:rPr>
              <a:t>Liu </a:t>
            </a:r>
            <a:r>
              <a:rPr sz="2200" dirty="0" smtClean="0">
                <a:latin typeface="Times New Roman"/>
              </a:rPr>
              <a:t>was </a:t>
            </a:r>
            <a:r>
              <a:rPr sz="2200" dirty="0">
                <a:latin typeface="Times New Roman"/>
              </a:rPr>
              <a:t>sentenced to eleven years’ imprisonment and two years’ deprivation of political rights. It took the </a:t>
            </a:r>
            <a:r>
              <a:rPr sz="2200" dirty="0">
                <a:solidFill>
                  <a:srgbClr val="C00000"/>
                </a:solidFill>
                <a:latin typeface="Times New Roman"/>
              </a:rPr>
              <a:t>EP</a:t>
            </a:r>
            <a:r>
              <a:rPr sz="2200" dirty="0">
                <a:latin typeface="Times New Roman"/>
              </a:rPr>
              <a:t> less than a month to </a:t>
            </a:r>
            <a:r>
              <a:rPr sz="2200" dirty="0">
                <a:solidFill>
                  <a:srgbClr val="C00000"/>
                </a:solidFill>
                <a:latin typeface="Times New Roman"/>
              </a:rPr>
              <a:t>issue a resolution on this matter</a:t>
            </a:r>
            <a:r>
              <a:rPr sz="2200" dirty="0">
                <a:latin typeface="Times New Roman"/>
              </a:rPr>
              <a:t>, in which it heavily criticized the actions of the Chinese government and petitioned for his immediate release.</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lang="en-US" b="1" i="0" u="none" strike="noStrike" dirty="0" smtClean="0">
                <a:latin typeface="Times New Roman"/>
              </a:rPr>
              <a:t>Lu </a:t>
            </a:r>
            <a:r>
              <a:rPr b="1" i="0" u="none" strike="noStrike" dirty="0" err="1" smtClean="0">
                <a:latin typeface="Times New Roman"/>
              </a:rPr>
              <a:t>Xiaobo</a:t>
            </a:r>
            <a:r>
              <a:rPr b="1" i="0" u="none" strike="noStrike" dirty="0" smtClean="0">
                <a:latin typeface="Times New Roman"/>
              </a:rPr>
              <a:t> </a:t>
            </a:r>
            <a:r>
              <a:rPr b="1" i="0" u="none" strike="noStrike" dirty="0">
                <a:latin typeface="Times New Roman"/>
              </a:rPr>
              <a:t>case</a:t>
            </a:r>
          </a:p>
        </p:txBody>
      </p:sp>
      <p:sp>
        <p:nvSpPr>
          <p:cNvPr id="3" name="Symbol zastępczy tekstu 2"/>
          <p:cNvSpPr txBox="1">
            <a:spLocks noGrp="1"/>
          </p:cNvSpPr>
          <p:nvPr>
            <p:ph type="body" idx="1"/>
          </p:nvPr>
        </p:nvSpPr>
        <p:spPr>
          <a:xfrm>
            <a:off x="457200" y="1854200"/>
            <a:ext cx="8229600" cy="4524375"/>
          </a:xfrm>
          <a:prstGeom prst="rect">
            <a:avLst/>
          </a:prstGeom>
          <a:noFill/>
          <a:ln>
            <a:noFill/>
          </a:ln>
        </p:spPr>
        <p:txBody>
          <a:bodyPr wrap="square" anchor="t"/>
          <a:lstStyle/>
          <a:p>
            <a:pPr lvl="0" algn="just"/>
            <a:r>
              <a:rPr sz="2200" dirty="0">
                <a:latin typeface="Times New Roman"/>
              </a:rPr>
              <a:t>The European reaction and the </a:t>
            </a:r>
            <a:r>
              <a:rPr sz="2200" dirty="0">
                <a:solidFill>
                  <a:srgbClr val="C00000"/>
                </a:solidFill>
                <a:latin typeface="Times New Roman"/>
              </a:rPr>
              <a:t>Nobel Peace Prize </a:t>
            </a:r>
            <a:r>
              <a:rPr sz="2200" dirty="0">
                <a:latin typeface="Times New Roman"/>
              </a:rPr>
              <a:t>for </a:t>
            </a:r>
            <a:r>
              <a:rPr lang="en-US" sz="2200" dirty="0" smtClean="0">
                <a:latin typeface="Times New Roman"/>
              </a:rPr>
              <a:t>Liu </a:t>
            </a:r>
            <a:r>
              <a:rPr sz="2200" dirty="0" smtClean="0">
                <a:latin typeface="Times New Roman"/>
              </a:rPr>
              <a:t>Xiaobo</a:t>
            </a:r>
            <a:r>
              <a:rPr sz="2200" dirty="0">
                <a:latin typeface="Times New Roman"/>
              </a:rPr>
              <a:t>, provoked Chinese indignation.</a:t>
            </a:r>
          </a:p>
          <a:p>
            <a:pPr lvl="0" indent="0" algn="just">
              <a:buNone/>
            </a:pPr>
            <a:endParaRPr sz="2200" dirty="0">
              <a:latin typeface="Times New Roman"/>
            </a:endParaRPr>
          </a:p>
          <a:p>
            <a:pPr lvl="0" algn="just"/>
            <a:r>
              <a:rPr sz="2200" dirty="0">
                <a:latin typeface="Times New Roman"/>
              </a:rPr>
              <a:t>Two months before the Nobel Peace Prize winner was announced, the deputy foreign minister Fu Ying, anticipating the decision of the Nobel Committee, warned the Norwegians that awarding Liu Xiaobo </a:t>
            </a:r>
            <a:r>
              <a:rPr sz="2200" dirty="0">
                <a:solidFill>
                  <a:srgbClr val="C00000"/>
                </a:solidFill>
                <a:latin typeface="Times New Roman"/>
              </a:rPr>
              <a:t>may bring about a cooling </a:t>
            </a:r>
            <a:r>
              <a:rPr sz="2200" dirty="0">
                <a:latin typeface="Times New Roman"/>
              </a:rPr>
              <a:t>in the diplomatic relations between China and Norway.</a:t>
            </a:r>
          </a:p>
          <a:p>
            <a:pPr lvl="0" indent="0" algn="just">
              <a:buNone/>
            </a:pPr>
            <a:endParaRPr sz="2200" dirty="0">
              <a:latin typeface="Times New Roman"/>
            </a:endParaRPr>
          </a:p>
          <a:p>
            <a:pPr lvl="0" algn="just"/>
            <a:r>
              <a:rPr sz="2200" dirty="0">
                <a:latin typeface="Times New Roman"/>
              </a:rPr>
              <a:t>Right after the verdict, the Foreign Affairs Ministry website published a note from its press officer, Ma Zhaoxu, in which she commented the decision of the Committee to be “</a:t>
            </a:r>
            <a:r>
              <a:rPr sz="2200" dirty="0">
                <a:solidFill>
                  <a:srgbClr val="C00000"/>
                </a:solidFill>
                <a:latin typeface="Times New Roman"/>
              </a:rPr>
              <a:t>contrary to the purpose of the Nobel Peace Prize and unseemly</a:t>
            </a:r>
            <a:r>
              <a:rPr sz="2200" dirty="0">
                <a:latin typeface="Times New Roman"/>
              </a:rPr>
              <a:t>”. This was the only account of this event to make its way into Chinese media.</a:t>
            </a:r>
          </a:p>
        </p:txBody>
      </p:sp>
      <p:sp>
        <p:nvSpPr>
          <p:cNvPr id="4" name="Prostokąt 3"/>
          <p:cNvSpPr/>
          <p:nvPr/>
        </p:nvSpPr>
        <p:spPr>
          <a:xfrm>
            <a:off x="0" y="140970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Xiaobo case</a:t>
            </a:r>
          </a:p>
        </p:txBody>
      </p:sp>
      <p:sp>
        <p:nvSpPr>
          <p:cNvPr id="3" name="Symbol zastępczy tekstu 2"/>
          <p:cNvSpPr txBox="1">
            <a:spLocks noGrp="1"/>
          </p:cNvSpPr>
          <p:nvPr>
            <p:ph type="body" idx="1"/>
          </p:nvPr>
        </p:nvSpPr>
        <p:spPr>
          <a:xfrm>
            <a:off x="457200" y="1600200"/>
            <a:ext cx="8229600" cy="4524375"/>
          </a:xfrm>
          <a:prstGeom prst="rect">
            <a:avLst/>
          </a:prstGeom>
          <a:noFill/>
          <a:ln>
            <a:noFill/>
          </a:ln>
        </p:spPr>
        <p:txBody>
          <a:bodyPr wrap="square" anchor="t"/>
          <a:lstStyle/>
          <a:p>
            <a:pPr lvl="0" algn="just"/>
            <a:r>
              <a:rPr sz="2200" dirty="0">
                <a:latin typeface="Times New Roman"/>
              </a:rPr>
              <a:t>Key European politicians were </a:t>
            </a:r>
            <a:r>
              <a:rPr sz="2200" dirty="0">
                <a:solidFill>
                  <a:srgbClr val="C00000"/>
                </a:solidFill>
                <a:latin typeface="Times New Roman"/>
              </a:rPr>
              <a:t>unanimous in their reaction to the decision</a:t>
            </a:r>
            <a:r>
              <a:rPr sz="2200" dirty="0">
                <a:latin typeface="Times New Roman"/>
              </a:rPr>
              <a:t>: Catherine Ashton congratulated </a:t>
            </a:r>
            <a:r>
              <a:rPr lang="en-US" sz="2200" dirty="0" smtClean="0">
                <a:latin typeface="Times New Roman"/>
              </a:rPr>
              <a:t>Liu </a:t>
            </a:r>
            <a:r>
              <a:rPr sz="2200" dirty="0" smtClean="0">
                <a:latin typeface="Times New Roman"/>
              </a:rPr>
              <a:t>and </a:t>
            </a:r>
            <a:r>
              <a:rPr sz="2200" dirty="0">
                <a:latin typeface="Times New Roman"/>
              </a:rPr>
              <a:t>underlined her commitment and support towards human rights activists throughout the world, with the President of the European Commission, Jose Manuel Barroso, commenting that the values which Liu thought for lay at the foundation of the European Union. The head of the European Parliament, Jerzy Buzek, expressed a similar view.</a:t>
            </a:r>
          </a:p>
          <a:p>
            <a:pPr lvl="0" indent="0" algn="just">
              <a:buNone/>
            </a:pPr>
            <a:endParaRPr sz="2200" dirty="0">
              <a:latin typeface="Times New Roman"/>
            </a:endParaRPr>
          </a:p>
          <a:p>
            <a:pPr lvl="0" algn="just"/>
            <a:r>
              <a:rPr sz="2200" dirty="0">
                <a:latin typeface="Times New Roman"/>
              </a:rPr>
              <a:t>Although many member states delayed in taking a position with regard to the prize, finally </a:t>
            </a:r>
            <a:r>
              <a:rPr sz="2200" dirty="0">
                <a:solidFill>
                  <a:srgbClr val="C00000"/>
                </a:solidFill>
                <a:latin typeface="Times New Roman"/>
              </a:rPr>
              <a:t>almost all of them had their representation at the ceremony</a:t>
            </a:r>
            <a:r>
              <a:rPr sz="2200" dirty="0">
                <a:latin typeface="Times New Roman"/>
              </a:rPr>
              <a:t>, albeit in many cases they could have chosen more high-ranking officials. The EU head of diplomacy, Catherine Ashton, was notoriously absent: once again she failed to substantiate her words with action. </a:t>
            </a:r>
          </a:p>
        </p:txBody>
      </p:sp>
      <p:sp>
        <p:nvSpPr>
          <p:cNvPr id="4" name="Prostokąt 3"/>
          <p:cNvSpPr/>
          <p:nvPr/>
        </p:nvSpPr>
        <p:spPr>
          <a:xfrm>
            <a:off x="0" y="13398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International roles of the EU</a:t>
            </a:r>
          </a:p>
        </p:txBody>
      </p:sp>
      <p:sp>
        <p:nvSpPr>
          <p:cNvPr id="3" name="Symbol zastępczy tekstu 2"/>
          <p:cNvSpPr txBox="1">
            <a:spLocks noGrp="1"/>
          </p:cNvSpPr>
          <p:nvPr>
            <p:ph type="body" idx="1"/>
          </p:nvPr>
        </p:nvSpPr>
        <p:spPr>
          <a:xfrm>
            <a:off x="457200" y="2276475"/>
            <a:ext cx="8229600" cy="4524375"/>
          </a:xfrm>
          <a:prstGeom prst="rect">
            <a:avLst/>
          </a:prstGeom>
          <a:noFill/>
          <a:ln>
            <a:noFill/>
          </a:ln>
        </p:spPr>
        <p:txBody>
          <a:bodyPr wrap="square" anchor="t"/>
          <a:lstStyle/>
          <a:p>
            <a:pPr lvl="0" algn="just"/>
            <a:r>
              <a:rPr>
                <a:latin typeface="Times New Roman"/>
              </a:rPr>
              <a:t>Using conception of </a:t>
            </a:r>
            <a:r>
              <a:rPr>
                <a:solidFill>
                  <a:srgbClr val="C00000"/>
                </a:solidFill>
                <a:latin typeface="Times New Roman"/>
              </a:rPr>
              <a:t>'international role</a:t>
            </a:r>
            <a:r>
              <a:rPr>
                <a:latin typeface="Times New Roman"/>
              </a:rPr>
              <a:t>' to study international relations is a concrete methodological choice.</a:t>
            </a:r>
          </a:p>
          <a:p>
            <a:pPr lvl="0" algn="just"/>
            <a:r>
              <a:rPr>
                <a:latin typeface="Times New Roman"/>
              </a:rPr>
              <a:t>When we think about the EU as a </a:t>
            </a:r>
            <a:r>
              <a:rPr b="0" i="1" u="none" strike="noStrike">
                <a:latin typeface="Times New Roman"/>
              </a:rPr>
              <a:t>sui generis</a:t>
            </a:r>
            <a:r>
              <a:rPr>
                <a:latin typeface="Times New Roman"/>
              </a:rPr>
              <a:t> international organization, the question is </a:t>
            </a:r>
            <a:r>
              <a:rPr>
                <a:solidFill>
                  <a:srgbClr val="C00000"/>
                </a:solidFill>
                <a:latin typeface="Times New Roman"/>
              </a:rPr>
              <a:t>what kind of international roles can it play</a:t>
            </a:r>
            <a:r>
              <a:rPr>
                <a:latin typeface="Times New Roman"/>
              </a:rPr>
              <a:t>?</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Different Interests of the Member States</a:t>
            </a:r>
          </a:p>
        </p:txBody>
      </p:sp>
      <p:sp>
        <p:nvSpPr>
          <p:cNvPr id="3" name="Symbol zastępczy tekstu 2"/>
          <p:cNvSpPr txBox="1">
            <a:spLocks noGrp="1"/>
          </p:cNvSpPr>
          <p:nvPr>
            <p:ph type="body" idx="1"/>
          </p:nvPr>
        </p:nvSpPr>
        <p:spPr>
          <a:xfrm>
            <a:off x="320675" y="1781175"/>
            <a:ext cx="8496300" cy="4524375"/>
          </a:xfrm>
          <a:prstGeom prst="rect">
            <a:avLst/>
          </a:prstGeom>
          <a:noFill/>
          <a:ln>
            <a:noFill/>
          </a:ln>
        </p:spPr>
        <p:txBody>
          <a:bodyPr wrap="square" anchor="t"/>
          <a:lstStyle/>
          <a:p>
            <a:pPr lvl="0" algn="just"/>
            <a:r>
              <a:rPr sz="2400">
                <a:latin typeface="Times New Roman"/>
              </a:rPr>
              <a:t>Important issue in the disscussion about EU’s normative power are </a:t>
            </a:r>
            <a:r>
              <a:rPr sz="2400">
                <a:solidFill>
                  <a:srgbClr val="C00000"/>
                </a:solidFill>
                <a:latin typeface="Times New Roman"/>
              </a:rPr>
              <a:t>interests of the member states</a:t>
            </a:r>
            <a:r>
              <a:rPr sz="2400">
                <a:latin typeface="Times New Roman"/>
              </a:rPr>
              <a:t>.</a:t>
            </a:r>
          </a:p>
          <a:p>
            <a:pPr lvl="0" indent="0" algn="just">
              <a:buNone/>
            </a:pPr>
            <a:endParaRPr sz="2400">
              <a:latin typeface="Times New Roman"/>
            </a:endParaRPr>
          </a:p>
          <a:p>
            <a:pPr lvl="0" algn="just"/>
            <a:r>
              <a:rPr sz="2400">
                <a:latin typeface="Times New Roman"/>
              </a:rPr>
              <a:t>Germany and France for instance decided to withdraw from the works of some human rights committees of the EP, anticipating negative economic consequences. And they did not do so without any grounds, since the Chinese government has been known to threaten Denmark, Norway and the Netherlands with economic sanctions, if they refuse to abandon their criticism of PRC’s internal policy.</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Different Interests of the Member States</a:t>
            </a:r>
          </a:p>
        </p:txBody>
      </p:sp>
      <p:sp>
        <p:nvSpPr>
          <p:cNvPr id="3" name="Symbol zastępczy tekstu 2"/>
          <p:cNvSpPr txBox="1">
            <a:spLocks noGrp="1"/>
          </p:cNvSpPr>
          <p:nvPr>
            <p:ph type="body" idx="1"/>
          </p:nvPr>
        </p:nvSpPr>
        <p:spPr>
          <a:xfrm>
            <a:off x="323850" y="2143125"/>
            <a:ext cx="8496300" cy="4524375"/>
          </a:xfrm>
          <a:prstGeom prst="rect">
            <a:avLst/>
          </a:prstGeom>
          <a:noFill/>
          <a:ln>
            <a:noFill/>
          </a:ln>
        </p:spPr>
        <p:txBody>
          <a:bodyPr wrap="square" anchor="t"/>
          <a:lstStyle/>
          <a:p>
            <a:pPr marL="0" lvl="0" indent="0" algn="just">
              <a:buNone/>
            </a:pPr>
            <a:r>
              <a:rPr sz="2400">
                <a:latin typeface="Times New Roman"/>
              </a:rPr>
              <a:t>François Godement, John Fox, </a:t>
            </a:r>
            <a:r>
              <a:rPr sz="2400" b="0" i="1" u="none" strike="noStrike">
                <a:latin typeface="Times New Roman"/>
              </a:rPr>
              <a:t>A Power Audit of EU-China Relations</a:t>
            </a:r>
            <a:r>
              <a:rPr sz="2400">
                <a:latin typeface="Times New Roman"/>
              </a:rPr>
              <a:t>:</a:t>
            </a:r>
          </a:p>
          <a:p>
            <a:pPr marL="0" lvl="0" indent="0" algn="just">
              <a:buNone/>
            </a:pPr>
            <a:r>
              <a:rPr sz="2400">
                <a:latin typeface="Times New Roman"/>
              </a:rPr>
              <a:t>EU member states were divided into 4 groups:</a:t>
            </a:r>
          </a:p>
          <a:p>
            <a:pPr lvl="0" algn="just">
              <a:buChar char="-"/>
            </a:pPr>
            <a:r>
              <a:rPr sz="2400">
                <a:solidFill>
                  <a:srgbClr val="C00000"/>
                </a:solidFill>
                <a:latin typeface="Times New Roman"/>
              </a:rPr>
              <a:t>Assertive Industrialists </a:t>
            </a:r>
            <a:r>
              <a:rPr sz="2400">
                <a:latin typeface="Times New Roman"/>
              </a:rPr>
              <a:t>(more critical and more protectionist)</a:t>
            </a:r>
          </a:p>
          <a:p>
            <a:pPr lvl="0" algn="just">
              <a:buChar char="-"/>
            </a:pPr>
            <a:r>
              <a:rPr sz="2400">
                <a:solidFill>
                  <a:srgbClr val="C00000"/>
                </a:solidFill>
                <a:latin typeface="Times New Roman"/>
              </a:rPr>
              <a:t>Accommodating Mercantilists </a:t>
            </a:r>
            <a:r>
              <a:rPr sz="2400">
                <a:latin typeface="Times New Roman"/>
              </a:rPr>
              <a:t>(more supportive)</a:t>
            </a:r>
          </a:p>
          <a:p>
            <a:pPr lvl="0" algn="just">
              <a:buChar char="-"/>
            </a:pPr>
            <a:r>
              <a:rPr sz="2400">
                <a:solidFill>
                  <a:srgbClr val="C00000"/>
                </a:solidFill>
                <a:latin typeface="Times New Roman"/>
              </a:rPr>
              <a:t>Ideological Free-Traders </a:t>
            </a:r>
            <a:r>
              <a:rPr sz="2400">
                <a:latin typeface="Times New Roman"/>
              </a:rPr>
              <a:t>(more critical and more liberal)</a:t>
            </a:r>
          </a:p>
          <a:p>
            <a:pPr lvl="0" algn="just">
              <a:buChar char="-"/>
            </a:pPr>
            <a:r>
              <a:rPr sz="2400">
                <a:solidFill>
                  <a:srgbClr val="C00000"/>
                </a:solidFill>
                <a:latin typeface="Times New Roman"/>
              </a:rPr>
              <a:t>European Followers </a:t>
            </a:r>
            <a:r>
              <a:rPr sz="2400">
                <a:latin typeface="Times New Roman"/>
              </a:rPr>
              <a:t>(more liberal).</a:t>
            </a:r>
          </a:p>
        </p:txBody>
      </p:sp>
      <p:sp>
        <p:nvSpPr>
          <p:cNvPr id="4" name="Prostokąt 3"/>
          <p:cNvSpPr/>
          <p:nvPr/>
        </p:nvSpPr>
        <p:spPr>
          <a:xfrm>
            <a:off x="0" y="15811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Is the EU policy working toward China?</a:t>
            </a:r>
          </a:p>
        </p:txBody>
      </p:sp>
      <p:sp>
        <p:nvSpPr>
          <p:cNvPr id="3" name="Symbol zastępczy tekstu 2"/>
          <p:cNvSpPr txBox="1">
            <a:spLocks noGrp="1"/>
          </p:cNvSpPr>
          <p:nvPr>
            <p:ph type="body" idx="1"/>
          </p:nvPr>
        </p:nvSpPr>
        <p:spPr>
          <a:xfrm>
            <a:off x="457200" y="1854200"/>
            <a:ext cx="8229600" cy="4524375"/>
          </a:xfrm>
          <a:prstGeom prst="rect">
            <a:avLst/>
          </a:prstGeom>
          <a:noFill/>
          <a:ln>
            <a:noFill/>
          </a:ln>
        </p:spPr>
        <p:txBody>
          <a:bodyPr wrap="square" anchor="t"/>
          <a:lstStyle/>
          <a:p>
            <a:pPr lvl="0" algn="just"/>
            <a:r>
              <a:rPr sz="2200">
                <a:latin typeface="Times New Roman"/>
              </a:rPr>
              <a:t>EU looks like a </a:t>
            </a:r>
            <a:r>
              <a:rPr sz="2200">
                <a:solidFill>
                  <a:srgbClr val="C00000"/>
                </a:solidFill>
                <a:latin typeface="Times New Roman"/>
              </a:rPr>
              <a:t>hypocrite</a:t>
            </a:r>
            <a:r>
              <a:rPr sz="2200">
                <a:latin typeface="Times New Roman"/>
              </a:rPr>
              <a:t>.</a:t>
            </a:r>
          </a:p>
          <a:p>
            <a:pPr lvl="0" indent="0" algn="just">
              <a:buNone/>
            </a:pPr>
            <a:endParaRPr sz="2200">
              <a:latin typeface="Times New Roman"/>
            </a:endParaRPr>
          </a:p>
          <a:p>
            <a:pPr lvl="0" algn="just"/>
            <a:r>
              <a:rPr sz="2200">
                <a:latin typeface="Times New Roman"/>
              </a:rPr>
              <a:t>There is </a:t>
            </a:r>
            <a:r>
              <a:rPr sz="2200">
                <a:solidFill>
                  <a:srgbClr val="C00000"/>
                </a:solidFill>
                <a:latin typeface="Times New Roman"/>
              </a:rPr>
              <a:t>a difference </a:t>
            </a:r>
            <a:r>
              <a:rPr sz="2200">
                <a:latin typeface="Times New Roman"/>
              </a:rPr>
              <a:t>between policy </a:t>
            </a:r>
            <a:r>
              <a:rPr sz="2200">
                <a:solidFill>
                  <a:srgbClr val="C00000"/>
                </a:solidFill>
                <a:latin typeface="Times New Roman"/>
              </a:rPr>
              <a:t>in documents </a:t>
            </a:r>
            <a:r>
              <a:rPr sz="2200">
                <a:latin typeface="Times New Roman"/>
              </a:rPr>
              <a:t>and policy </a:t>
            </a:r>
            <a:r>
              <a:rPr sz="2200">
                <a:solidFill>
                  <a:srgbClr val="C00000"/>
                </a:solidFill>
                <a:latin typeface="Times New Roman"/>
              </a:rPr>
              <a:t>in reality</a:t>
            </a:r>
            <a:r>
              <a:rPr sz="2200">
                <a:latin typeface="Times New Roman"/>
              </a:rPr>
              <a:t>.</a:t>
            </a:r>
          </a:p>
          <a:p>
            <a:pPr lvl="0" indent="0" algn="just">
              <a:buNone/>
            </a:pPr>
            <a:endParaRPr sz="2200">
              <a:latin typeface="Times New Roman"/>
            </a:endParaRPr>
          </a:p>
          <a:p>
            <a:pPr lvl="0" algn="just"/>
            <a:r>
              <a:rPr sz="2200">
                <a:latin typeface="Times New Roman"/>
              </a:rPr>
              <a:t>In order to increase China’s engagement, the international community made </a:t>
            </a:r>
            <a:r>
              <a:rPr sz="2200">
                <a:solidFill>
                  <a:srgbClr val="C00000"/>
                </a:solidFill>
                <a:latin typeface="Times New Roman"/>
              </a:rPr>
              <a:t>a series of concessions</a:t>
            </a:r>
            <a:r>
              <a:rPr sz="2200">
                <a:latin typeface="Times New Roman"/>
              </a:rPr>
              <a:t>, beginning with the policy of not mentioning Tibet</a:t>
            </a:r>
          </a:p>
          <a:p>
            <a:pPr lvl="0" indent="0" algn="just">
              <a:buNone/>
            </a:pPr>
            <a:endParaRPr sz="2200">
              <a:latin typeface="Times New Roman"/>
            </a:endParaRPr>
          </a:p>
          <a:p>
            <a:pPr lvl="0" algn="just"/>
            <a:r>
              <a:rPr sz="2200">
                <a:latin typeface="Times New Roman"/>
              </a:rPr>
              <a:t>Authors of </a:t>
            </a:r>
            <a:r>
              <a:rPr sz="2200" b="0" i="1" u="none" strike="noStrike">
                <a:latin typeface="Times New Roman"/>
              </a:rPr>
              <a:t>The Power audit of EU-China Relations </a:t>
            </a:r>
            <a:r>
              <a:rPr sz="2200">
                <a:latin typeface="Times New Roman"/>
              </a:rPr>
              <a:t>do not beat around the bush, stating that European policy “</a:t>
            </a:r>
            <a:r>
              <a:rPr sz="2200">
                <a:solidFill>
                  <a:srgbClr val="C00000"/>
                </a:solidFill>
                <a:latin typeface="Times New Roman"/>
              </a:rPr>
              <a:t>gives China access to all the economic and other benefits of cooperation with Europe while asking for little in return</a:t>
            </a:r>
            <a:r>
              <a:rPr sz="2200">
                <a:latin typeface="Times New Roman"/>
              </a:rPr>
              <a:t>”.</a:t>
            </a:r>
          </a:p>
          <a:p>
            <a:pPr lvl="0" algn="just"/>
            <a:endParaRPr sz="2200">
              <a:latin typeface="Times New Roman"/>
            </a:endParaRPr>
          </a:p>
          <a:p>
            <a:pPr lvl="0" algn="just"/>
            <a:endParaRPr sz="2200">
              <a:latin typeface="Times New Roman"/>
            </a:endParaRPr>
          </a:p>
        </p:txBody>
      </p:sp>
      <p:sp>
        <p:nvSpPr>
          <p:cNvPr id="4" name="Prostokąt 3"/>
          <p:cNvSpPr/>
          <p:nvPr/>
        </p:nvSpPr>
        <p:spPr>
          <a:xfrm>
            <a:off x="0" y="151130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Why is it not working?</a:t>
            </a:r>
          </a:p>
        </p:txBody>
      </p:sp>
      <p:sp>
        <p:nvSpPr>
          <p:cNvPr id="3" name="Symbol zastępczy tekstu 2"/>
          <p:cNvSpPr txBox="1">
            <a:spLocks noGrp="1"/>
          </p:cNvSpPr>
          <p:nvPr>
            <p:ph type="body" idx="1"/>
          </p:nvPr>
        </p:nvSpPr>
        <p:spPr>
          <a:xfrm>
            <a:off x="457200" y="1600200"/>
            <a:ext cx="8229600" cy="4524375"/>
          </a:xfrm>
          <a:prstGeom prst="rect">
            <a:avLst/>
          </a:prstGeom>
          <a:noFill/>
          <a:ln>
            <a:noFill/>
          </a:ln>
        </p:spPr>
        <p:txBody>
          <a:bodyPr wrap="square" anchor="t"/>
          <a:lstStyle/>
          <a:p>
            <a:pPr lvl="0" algn="just"/>
            <a:r>
              <a:rPr sz="2300">
                <a:latin typeface="Times New Roman"/>
              </a:rPr>
              <a:t>China is not a small and prospectous EU country…</a:t>
            </a:r>
          </a:p>
          <a:p>
            <a:pPr lvl="0" indent="0" algn="just">
              <a:buNone/>
            </a:pPr>
            <a:endParaRPr sz="2300">
              <a:latin typeface="Times New Roman"/>
            </a:endParaRPr>
          </a:p>
          <a:p>
            <a:pPr lvl="0" algn="just"/>
            <a:r>
              <a:rPr sz="2300">
                <a:solidFill>
                  <a:srgbClr val="C00000"/>
                </a:solidFill>
                <a:latin typeface="Times New Roman"/>
              </a:rPr>
              <a:t>Mikael Mattlin</a:t>
            </a:r>
            <a:r>
              <a:rPr sz="2300">
                <a:latin typeface="Times New Roman"/>
              </a:rPr>
              <a:t>: loss of moral high ground of the EU, conflicting EU interests, lack of leverage of the EU.</a:t>
            </a:r>
          </a:p>
          <a:p>
            <a:pPr lvl="0" indent="0" algn="just">
              <a:buNone/>
            </a:pPr>
            <a:endParaRPr sz="2300">
              <a:latin typeface="Times New Roman"/>
            </a:endParaRPr>
          </a:p>
          <a:p>
            <a:pPr lvl="0" algn="just"/>
            <a:r>
              <a:rPr sz="2300">
                <a:solidFill>
                  <a:srgbClr val="C00000"/>
                </a:solidFill>
                <a:latin typeface="Times New Roman"/>
              </a:rPr>
              <a:t>Wang Yiwei</a:t>
            </a:r>
            <a:r>
              <a:rPr sz="2300">
                <a:latin typeface="Times New Roman"/>
              </a:rPr>
              <a:t>:</a:t>
            </a:r>
          </a:p>
          <a:p>
            <a:pPr marL="720725" lvl="0" indent="1441450" algn="just">
              <a:buNone/>
            </a:pPr>
            <a:r>
              <a:rPr sz="2300">
                <a:latin typeface="Times New Roman"/>
              </a:rPr>
              <a:t>China is trying to keep balance among four identities: i) developing country; ii) EMERGING POWER; iii) eastern civilization; and, iv) socialist state;</a:t>
            </a:r>
          </a:p>
          <a:p>
            <a:pPr marL="720725" lvl="0" indent="1441450" algn="just">
              <a:buNone/>
            </a:pPr>
            <a:r>
              <a:rPr sz="2300">
                <a:latin typeface="Times New Roman"/>
              </a:rPr>
              <a:t>While the EU also holds four identities in the eyes of Chinese: i) the biggest developed bloc, ii) post-modern model, iii) western civilization and iv) European capitalism.</a:t>
            </a:r>
          </a:p>
        </p:txBody>
      </p:sp>
      <p:sp>
        <p:nvSpPr>
          <p:cNvPr id="4" name="Prostokąt 3"/>
          <p:cNvSpPr/>
          <p:nvPr/>
        </p:nvSpPr>
        <p:spPr>
          <a:xfrm>
            <a:off x="0" y="13398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Why is it not working?</a:t>
            </a:r>
          </a:p>
        </p:txBody>
      </p:sp>
      <p:sp>
        <p:nvSpPr>
          <p:cNvPr id="3" name="Symbol zastępczy tekstu 2"/>
          <p:cNvSpPr txBox="1">
            <a:spLocks noGrp="1"/>
          </p:cNvSpPr>
          <p:nvPr>
            <p:ph type="body" idx="1"/>
          </p:nvPr>
        </p:nvSpPr>
        <p:spPr>
          <a:xfrm>
            <a:off x="393700" y="1339850"/>
            <a:ext cx="8423275" cy="4924425"/>
          </a:xfrm>
          <a:prstGeom prst="rect">
            <a:avLst/>
          </a:prstGeom>
          <a:noFill/>
          <a:ln>
            <a:noFill/>
          </a:ln>
        </p:spPr>
        <p:txBody>
          <a:bodyPr wrap="square" anchor="t"/>
          <a:lstStyle/>
          <a:p>
            <a:pPr lvl="0" algn="just"/>
            <a:r>
              <a:rPr sz="2000" b="1" i="0" u="none" strike="noStrike" dirty="0">
                <a:solidFill>
                  <a:srgbClr val="C00000"/>
                </a:solidFill>
                <a:latin typeface="Times New Roman"/>
              </a:rPr>
              <a:t>Economic matters prevail in the relations with China</a:t>
            </a:r>
            <a:r>
              <a:rPr sz="2000" dirty="0">
                <a:latin typeface="Times New Roman"/>
              </a:rPr>
              <a:t>, especially with regard to protecting and/or enhancing the EC’s position in trade and capital flows in the region.</a:t>
            </a:r>
          </a:p>
          <a:p>
            <a:pPr lvl="0" indent="0" algn="just">
              <a:buNone/>
            </a:pPr>
            <a:endParaRPr sz="500" dirty="0">
              <a:latin typeface="Times New Roman"/>
            </a:endParaRPr>
          </a:p>
          <a:p>
            <a:pPr lvl="0" algn="just"/>
            <a:r>
              <a:rPr sz="2000" dirty="0">
                <a:latin typeface="Times New Roman"/>
              </a:rPr>
              <a:t>Special attention is paid by the EU to </a:t>
            </a:r>
            <a:r>
              <a:rPr sz="2000" dirty="0">
                <a:solidFill>
                  <a:srgbClr val="C00000"/>
                </a:solidFill>
                <a:latin typeface="Times New Roman"/>
              </a:rPr>
              <a:t>trade balance</a:t>
            </a:r>
            <a:r>
              <a:rPr sz="2000" dirty="0">
                <a:latin typeface="Times New Roman"/>
              </a:rPr>
              <a:t>, in general unfavorable to Europe, as it notes significant deficits in its business with the dynamically developing Asian countries.</a:t>
            </a:r>
          </a:p>
          <a:p>
            <a:pPr lvl="0" indent="0" algn="just">
              <a:buNone/>
            </a:pPr>
            <a:endParaRPr sz="500" dirty="0">
              <a:latin typeface="Times New Roman"/>
            </a:endParaRPr>
          </a:p>
          <a:p>
            <a:pPr lvl="0" algn="just"/>
            <a:r>
              <a:rPr sz="2000" dirty="0">
                <a:latin typeface="Times New Roman"/>
              </a:rPr>
              <a:t>European elites have a problem with understanding how someone can possibly not appreciate “European values” and “the European way” as </a:t>
            </a:r>
            <a:r>
              <a:rPr sz="2000" dirty="0">
                <a:solidFill>
                  <a:srgbClr val="C00000"/>
                </a:solidFill>
                <a:latin typeface="Times New Roman"/>
              </a:rPr>
              <a:t>the only legitimate choice</a:t>
            </a:r>
            <a:r>
              <a:rPr sz="2000" dirty="0">
                <a:latin typeface="Times New Roman"/>
              </a:rPr>
              <a:t>.</a:t>
            </a:r>
          </a:p>
          <a:p>
            <a:pPr lvl="0" indent="0" algn="just">
              <a:buNone/>
            </a:pPr>
            <a:endParaRPr sz="500" dirty="0">
              <a:latin typeface="Times New Roman"/>
            </a:endParaRPr>
          </a:p>
          <a:p>
            <a:pPr lvl="0" algn="just"/>
            <a:r>
              <a:rPr sz="2000" dirty="0">
                <a:latin typeface="Times New Roman"/>
              </a:rPr>
              <a:t>In its contacts with Europe, the Chinese side is always very well prepared and seems to understand the mechanisms governing the EU authorities and European political elites than the European side understands the nuances of Chinese institutions.</a:t>
            </a:r>
          </a:p>
          <a:p>
            <a:pPr lvl="0" indent="0" algn="just">
              <a:buNone/>
            </a:pPr>
            <a:endParaRPr sz="500" dirty="0">
              <a:latin typeface="Times New Roman"/>
            </a:endParaRPr>
          </a:p>
          <a:p>
            <a:pPr lvl="0" algn="just"/>
            <a:r>
              <a:rPr sz="2000" dirty="0">
                <a:latin typeface="Times New Roman"/>
              </a:rPr>
              <a:t>China </a:t>
            </a:r>
            <a:r>
              <a:rPr sz="2000" dirty="0">
                <a:solidFill>
                  <a:srgbClr val="C00000"/>
                </a:solidFill>
                <a:latin typeface="Times New Roman"/>
              </a:rPr>
              <a:t>stands for sovereignty</a:t>
            </a:r>
            <a:r>
              <a:rPr sz="2000" dirty="0">
                <a:latin typeface="Times New Roman"/>
              </a:rPr>
              <a:t>, so it will always object to any attempts at implementing a normative order based on Western values, questioning the whole idea of defining order in such terms. </a:t>
            </a:r>
          </a:p>
        </p:txBody>
      </p:sp>
      <p:sp>
        <p:nvSpPr>
          <p:cNvPr id="4" name="Prostokąt 3"/>
          <p:cNvSpPr/>
          <p:nvPr/>
        </p:nvSpPr>
        <p:spPr>
          <a:xfrm>
            <a:off x="0" y="119380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Possible areas of cooperation</a:t>
            </a:r>
          </a:p>
        </p:txBody>
      </p:sp>
      <p:sp>
        <p:nvSpPr>
          <p:cNvPr id="3" name="Symbol zastępczy tekstu 2"/>
          <p:cNvSpPr txBox="1">
            <a:spLocks noGrp="1"/>
          </p:cNvSpPr>
          <p:nvPr>
            <p:ph type="body" idx="1"/>
          </p:nvPr>
        </p:nvSpPr>
        <p:spPr>
          <a:xfrm>
            <a:off x="457200" y="1600200"/>
            <a:ext cx="8229600" cy="4524375"/>
          </a:xfrm>
          <a:prstGeom prst="rect">
            <a:avLst/>
          </a:prstGeom>
          <a:noFill/>
          <a:ln>
            <a:noFill/>
          </a:ln>
        </p:spPr>
        <p:txBody>
          <a:bodyPr wrap="square" anchor="t">
            <a:normAutofit fontScale="99000"/>
          </a:bodyPr>
          <a:lstStyle/>
          <a:p>
            <a:pPr lvl="0" algn="just"/>
            <a:r>
              <a:rPr sz="2300" b="1" i="0" u="none" strike="noStrike">
                <a:solidFill>
                  <a:srgbClr val="C00000"/>
                </a:solidFill>
                <a:latin typeface="Times New Roman"/>
              </a:rPr>
              <a:t>Environment conservation and sustainable development</a:t>
            </a:r>
            <a:r>
              <a:rPr sz="2300">
                <a:solidFill>
                  <a:srgbClr val="C00000"/>
                </a:solidFill>
                <a:latin typeface="Times New Roman"/>
              </a:rPr>
              <a:t> </a:t>
            </a:r>
            <a:r>
              <a:rPr sz="2300">
                <a:latin typeface="Times New Roman"/>
              </a:rPr>
              <a:t>– issue of environment, which has been one of EU’s priorities for the last few years, will become more and more important for China. Also social development can be the area of cooperation (ageing, social dispersion).</a:t>
            </a:r>
          </a:p>
          <a:p>
            <a:pPr lvl="0" indent="0" algn="just">
              <a:buNone/>
            </a:pPr>
            <a:endParaRPr sz="2300">
              <a:latin typeface="Times New Roman"/>
            </a:endParaRPr>
          </a:p>
          <a:p>
            <a:pPr lvl="0" algn="just"/>
            <a:r>
              <a:rPr sz="2300" b="1" i="0" u="none" strike="noStrike">
                <a:solidFill>
                  <a:srgbClr val="C00000"/>
                </a:solidFill>
                <a:latin typeface="Times New Roman"/>
              </a:rPr>
              <a:t>New technologies</a:t>
            </a:r>
            <a:r>
              <a:rPr sz="2300">
                <a:solidFill>
                  <a:srgbClr val="C00000"/>
                </a:solidFill>
                <a:latin typeface="Times New Roman"/>
              </a:rPr>
              <a:t> </a:t>
            </a:r>
            <a:r>
              <a:rPr sz="2300">
                <a:latin typeface="Times New Roman"/>
              </a:rPr>
              <a:t>– China still needs new technologies from the Community (</a:t>
            </a:r>
            <a:r>
              <a:rPr sz="2300" b="0" i="1" u="none" strike="noStrike">
                <a:latin typeface="Times New Roman"/>
              </a:rPr>
              <a:t>inter alia</a:t>
            </a:r>
            <a:r>
              <a:rPr sz="2300">
                <a:latin typeface="Times New Roman"/>
              </a:rPr>
              <a:t> access to the green technologies).</a:t>
            </a:r>
          </a:p>
          <a:p>
            <a:pPr lvl="0" indent="0" algn="just">
              <a:buNone/>
            </a:pPr>
            <a:endParaRPr sz="2300">
              <a:latin typeface="Times New Roman"/>
            </a:endParaRPr>
          </a:p>
          <a:p>
            <a:pPr lvl="0" algn="just"/>
            <a:r>
              <a:rPr sz="2300" b="1" i="0" u="none" strike="noStrike">
                <a:solidFill>
                  <a:srgbClr val="C00000"/>
                </a:solidFill>
                <a:latin typeface="Times New Roman"/>
              </a:rPr>
              <a:t>Fight with corruption</a:t>
            </a:r>
            <a:r>
              <a:rPr sz="2300">
                <a:solidFill>
                  <a:srgbClr val="C00000"/>
                </a:solidFill>
                <a:latin typeface="Times New Roman"/>
              </a:rPr>
              <a:t> </a:t>
            </a:r>
            <a:r>
              <a:rPr sz="2300">
                <a:latin typeface="Times New Roman"/>
              </a:rPr>
              <a:t>– various opinion polls quote corruption as the most pressing issue in the PRC. New Chinese authorities will need to try to limit corruption.</a:t>
            </a:r>
          </a:p>
        </p:txBody>
      </p:sp>
      <p:sp>
        <p:nvSpPr>
          <p:cNvPr id="4" name="Prostokąt 3"/>
          <p:cNvSpPr/>
          <p:nvPr/>
        </p:nvSpPr>
        <p:spPr>
          <a:xfrm>
            <a:off x="0" y="140970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txBox="1">
            <a:spLocks noGrp="1"/>
          </p:cNvSpPr>
          <p:nvPr>
            <p:ph type="body" idx="1"/>
          </p:nvPr>
        </p:nvSpPr>
        <p:spPr>
          <a:xfrm>
            <a:off x="457200" y="1600200"/>
            <a:ext cx="8229600" cy="4524375"/>
          </a:xfrm>
          <a:prstGeom prst="rect">
            <a:avLst/>
          </a:prstGeom>
          <a:noFill/>
          <a:ln>
            <a:noFill/>
          </a:ln>
        </p:spPr>
        <p:txBody>
          <a:bodyPr wrap="square" anchor="t"/>
          <a:lstStyle/>
          <a:p>
            <a:pPr marL="0" lvl="0" indent="0" algn="ctr">
              <a:buNone/>
            </a:pPr>
            <a:endParaRPr/>
          </a:p>
          <a:p>
            <a:pPr marL="0" lvl="0" indent="0" algn="ctr">
              <a:buNone/>
            </a:pPr>
            <a:r>
              <a:rPr sz="4000" b="1" i="0" u="none" strike="noStrike">
                <a:solidFill>
                  <a:srgbClr val="C00000"/>
                </a:solidFill>
                <a:latin typeface="Times New Roman"/>
              </a:rPr>
              <a:t>Thank you for your attention!</a:t>
            </a:r>
          </a:p>
          <a:p>
            <a:pPr marL="0" lvl="0" indent="0">
              <a:buNone/>
            </a:pPr>
            <a:endParaRPr sz="4000" b="1" i="0" u="none" strike="noStrike">
              <a:solidFill>
                <a:srgbClr val="C00000"/>
              </a:solidFill>
              <a:latin typeface="Times New Roman"/>
            </a:endParaRPr>
          </a:p>
          <a:p>
            <a:pPr marL="0" lvl="0" indent="0" algn="ctr">
              <a:buNone/>
            </a:pPr>
            <a:r>
              <a:rPr>
                <a:latin typeface="Times New Roman"/>
              </a:rPr>
              <a:t>lzamecki@uw.edu.pl</a:t>
            </a:r>
          </a:p>
        </p:txBody>
      </p:sp>
      <p:sp>
        <p:nvSpPr>
          <p:cNvPr id="3" name="Prostokąt 2"/>
          <p:cNvSpPr/>
          <p:nvPr/>
        </p:nvSpPr>
        <p:spPr>
          <a:xfrm>
            <a:off x="0" y="5156200"/>
            <a:ext cx="9144000" cy="1698625"/>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lstStyle/>
          <a:p>
            <a:pPr lvl="0"/>
            <a:r>
              <a:rPr b="1" i="0" u="none" strike="noStrike">
                <a:latin typeface="Times New Roman"/>
              </a:rPr>
              <a:t>EU as the normative power</a:t>
            </a:r>
          </a:p>
        </p:txBody>
      </p:sp>
      <p:sp>
        <p:nvSpPr>
          <p:cNvPr id="3" name="Symbol zastępczy tekstu 2"/>
          <p:cNvSpPr txBox="1">
            <a:spLocks noGrp="1"/>
          </p:cNvSpPr>
          <p:nvPr>
            <p:ph type="body" idx="1"/>
          </p:nvPr>
        </p:nvSpPr>
        <p:spPr>
          <a:xfrm>
            <a:off x="393700" y="1600200"/>
            <a:ext cx="8362950" cy="4635500"/>
          </a:xfrm>
          <a:prstGeom prst="rect">
            <a:avLst/>
          </a:prstGeom>
          <a:noFill/>
          <a:ln>
            <a:noFill/>
          </a:ln>
        </p:spPr>
        <p:txBody>
          <a:bodyPr wrap="square" anchor="t">
            <a:normAutofit fontScale="99000"/>
          </a:bodyPr>
          <a:lstStyle/>
          <a:p>
            <a:pPr lvl="0" algn="just"/>
            <a:r>
              <a:rPr sz="2400">
                <a:latin typeface="Times New Roman"/>
              </a:rPr>
              <a:t>EU as a </a:t>
            </a:r>
            <a:r>
              <a:rPr sz="2400" b="0" i="0" u="none" strike="noStrike">
                <a:solidFill>
                  <a:srgbClr val="C00000"/>
                </a:solidFill>
                <a:latin typeface="Times New Roman"/>
              </a:rPr>
              <a:t>normative power</a:t>
            </a:r>
            <a:r>
              <a:rPr sz="2400">
                <a:solidFill>
                  <a:srgbClr val="C00000"/>
                </a:solidFill>
                <a:latin typeface="Times New Roman"/>
              </a:rPr>
              <a:t> </a:t>
            </a:r>
            <a:r>
              <a:rPr sz="2400">
                <a:latin typeface="Times New Roman"/>
              </a:rPr>
              <a:t>is already not new idea.</a:t>
            </a:r>
          </a:p>
          <a:p>
            <a:pPr lvl="0" indent="0" algn="just">
              <a:buNone/>
            </a:pPr>
            <a:endParaRPr sz="2400">
              <a:latin typeface="Times New Roman"/>
            </a:endParaRPr>
          </a:p>
          <a:p>
            <a:pPr lvl="0" algn="just"/>
            <a:r>
              <a:rPr sz="2400">
                <a:latin typeface="Times New Roman"/>
              </a:rPr>
              <a:t>Ian Manners defines this as the way </a:t>
            </a:r>
            <a:r>
              <a:rPr sz="2400" b="0" i="0" u="none" strike="noStrike">
                <a:solidFill>
                  <a:srgbClr val="C00000"/>
                </a:solidFill>
                <a:latin typeface="Times New Roman"/>
              </a:rPr>
              <a:t>‘the EU is able to spread its core norms and values beyond its own borders’</a:t>
            </a:r>
            <a:r>
              <a:rPr sz="2400">
                <a:solidFill>
                  <a:srgbClr val="C00000"/>
                </a:solidFill>
                <a:latin typeface="Times New Roman"/>
              </a:rPr>
              <a:t>; </a:t>
            </a:r>
            <a:r>
              <a:rPr sz="2400" b="0" i="0" u="none" strike="noStrike">
                <a:solidFill>
                  <a:srgbClr val="C00000"/>
                </a:solidFill>
                <a:latin typeface="Times New Roman"/>
              </a:rPr>
              <a:t>‘ability to shape conceptions of ‘normal’ in IR’</a:t>
            </a:r>
            <a:r>
              <a:rPr sz="2400">
                <a:latin typeface="Times New Roman"/>
              </a:rPr>
              <a:t>. </a:t>
            </a:r>
            <a:r>
              <a:rPr sz="2400" b="0" i="1" u="none" strike="noStrike">
                <a:latin typeface="Times New Roman"/>
              </a:rPr>
              <a:t>E.g. EU’s pursuit of the international abolition of the death penalty.</a:t>
            </a:r>
          </a:p>
          <a:p>
            <a:pPr lvl="0" indent="0" algn="just">
              <a:buNone/>
            </a:pPr>
            <a:endParaRPr sz="2400" b="0" i="1" u="none" strike="noStrike">
              <a:latin typeface="Times New Roman"/>
            </a:endParaRPr>
          </a:p>
          <a:p>
            <a:pPr lvl="0" algn="just"/>
            <a:r>
              <a:rPr sz="2400">
                <a:latin typeface="Times New Roman"/>
              </a:rPr>
              <a:t>EU as a promoter of „core norms”: </a:t>
            </a:r>
            <a:r>
              <a:rPr sz="2400" b="0" i="0" u="none" strike="noStrike">
                <a:solidFill>
                  <a:srgbClr val="C00000"/>
                </a:solidFill>
                <a:latin typeface="Times New Roman"/>
              </a:rPr>
              <a:t>peace</a:t>
            </a:r>
            <a:r>
              <a:rPr sz="2400">
                <a:solidFill>
                  <a:srgbClr val="C00000"/>
                </a:solidFill>
                <a:latin typeface="Times New Roman"/>
              </a:rPr>
              <a:t>, </a:t>
            </a:r>
            <a:r>
              <a:rPr sz="2400" b="0" i="0" u="none" strike="noStrike">
                <a:solidFill>
                  <a:srgbClr val="C00000"/>
                </a:solidFill>
                <a:latin typeface="Times New Roman"/>
              </a:rPr>
              <a:t>liberty</a:t>
            </a:r>
            <a:r>
              <a:rPr sz="2400">
                <a:solidFill>
                  <a:srgbClr val="C00000"/>
                </a:solidFill>
                <a:latin typeface="Times New Roman"/>
              </a:rPr>
              <a:t>, </a:t>
            </a:r>
            <a:r>
              <a:rPr sz="2400" b="0" i="0" u="none" strike="noStrike">
                <a:solidFill>
                  <a:srgbClr val="C00000"/>
                </a:solidFill>
                <a:latin typeface="Times New Roman"/>
              </a:rPr>
              <a:t>democracy</a:t>
            </a:r>
            <a:r>
              <a:rPr sz="2400">
                <a:solidFill>
                  <a:srgbClr val="C00000"/>
                </a:solidFill>
                <a:latin typeface="Times New Roman"/>
              </a:rPr>
              <a:t>, </a:t>
            </a:r>
            <a:r>
              <a:rPr sz="2400" b="0" i="0" u="none" strike="noStrike">
                <a:solidFill>
                  <a:srgbClr val="C00000"/>
                </a:solidFill>
                <a:latin typeface="Times New Roman"/>
              </a:rPr>
              <a:t>rule of law</a:t>
            </a:r>
            <a:r>
              <a:rPr sz="2400">
                <a:solidFill>
                  <a:srgbClr val="C00000"/>
                </a:solidFill>
                <a:latin typeface="Times New Roman"/>
              </a:rPr>
              <a:t>, </a:t>
            </a:r>
            <a:r>
              <a:rPr sz="2400" b="0" i="0" u="none" strike="noStrike">
                <a:solidFill>
                  <a:srgbClr val="C00000"/>
                </a:solidFill>
                <a:latin typeface="Times New Roman"/>
              </a:rPr>
              <a:t>human rights</a:t>
            </a:r>
            <a:r>
              <a:rPr sz="2400">
                <a:latin typeface="Times New Roman"/>
              </a:rPr>
              <a:t>?</a:t>
            </a:r>
          </a:p>
          <a:p>
            <a:pPr lvl="0" indent="0" algn="just">
              <a:buNone/>
            </a:pPr>
            <a:endParaRPr sz="2400">
              <a:latin typeface="Times New Roman"/>
            </a:endParaRPr>
          </a:p>
          <a:p>
            <a:pPr lvl="0" algn="just"/>
            <a:r>
              <a:rPr sz="2400">
                <a:latin typeface="Times New Roman"/>
              </a:rPr>
              <a:t>Other norms: </a:t>
            </a:r>
            <a:r>
              <a:rPr sz="2400" b="0" i="0" u="none" strike="noStrike">
                <a:solidFill>
                  <a:srgbClr val="C00000"/>
                </a:solidFill>
                <a:latin typeface="Times New Roman"/>
              </a:rPr>
              <a:t>social solidarity, anti-discrimination, sustainable development, good governance</a:t>
            </a:r>
            <a:r>
              <a:rPr sz="2400">
                <a:solidFill>
                  <a:srgbClr val="C00000"/>
                </a:solidFill>
                <a:latin typeface="Times New Roman"/>
              </a:rPr>
              <a:t>.</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50"/>
            <a:ext cx="8229600" cy="1143000"/>
          </a:xfrm>
          <a:prstGeom prst="rect">
            <a:avLst/>
          </a:prstGeom>
          <a:noFill/>
          <a:ln>
            <a:noFill/>
          </a:ln>
        </p:spPr>
        <p:txBody>
          <a:bodyPr wrap="square" anchor="ctr">
            <a:normAutofit fontScale="90000"/>
          </a:bodyPr>
          <a:lstStyle/>
          <a:p>
            <a:pPr lvl="0"/>
            <a:r>
              <a:rPr b="1" i="0" u="none" strike="noStrike">
                <a:latin typeface="Times New Roman"/>
              </a:rPr>
              <a:t>Instruments of normative influence by I. Manners</a:t>
            </a:r>
          </a:p>
        </p:txBody>
      </p:sp>
      <p:sp>
        <p:nvSpPr>
          <p:cNvPr id="3" name="Symbol zastępczy tekstu 2"/>
          <p:cNvSpPr txBox="1">
            <a:spLocks noGrp="1"/>
          </p:cNvSpPr>
          <p:nvPr>
            <p:ph type="body" idx="1"/>
          </p:nvPr>
        </p:nvSpPr>
        <p:spPr>
          <a:xfrm>
            <a:off x="177800" y="1816100"/>
            <a:ext cx="8639175" cy="4851400"/>
          </a:xfrm>
          <a:prstGeom prst="rect">
            <a:avLst/>
          </a:prstGeom>
          <a:noFill/>
          <a:ln>
            <a:noFill/>
          </a:ln>
        </p:spPr>
        <p:txBody>
          <a:bodyPr wrap="square" anchor="t">
            <a:normAutofit fontScale="25000" lnSpcReduction="20000"/>
          </a:bodyPr>
          <a:lstStyle/>
          <a:p>
            <a:pPr marL="0" lvl="0" indent="0" algn="just">
              <a:buNone/>
            </a:pPr>
            <a:r>
              <a:rPr sz="9200">
                <a:latin typeface="Times New Roman"/>
              </a:rPr>
              <a:t>Manners thinks that norms are diffused by:</a:t>
            </a:r>
          </a:p>
          <a:p>
            <a:pPr lvl="0" algn="just"/>
            <a:r>
              <a:rPr sz="9200" b="1" i="0" u="none" strike="noStrike">
                <a:solidFill>
                  <a:srgbClr val="C00000"/>
                </a:solidFill>
                <a:latin typeface="Times New Roman"/>
              </a:rPr>
              <a:t>Contagion</a:t>
            </a:r>
            <a:r>
              <a:rPr sz="9200">
                <a:latin typeface="Times New Roman"/>
              </a:rPr>
              <a:t> (unintentional diffusion of ideas from the EU to other political actor) – Is China immune to other cultural ideas?</a:t>
            </a:r>
          </a:p>
          <a:p>
            <a:pPr lvl="0" algn="just"/>
            <a:r>
              <a:rPr sz="9200" b="1" i="0" u="none" strike="noStrike">
                <a:solidFill>
                  <a:srgbClr val="C00000"/>
                </a:solidFill>
                <a:latin typeface="Times New Roman"/>
              </a:rPr>
              <a:t>Informational diffusion</a:t>
            </a:r>
            <a:r>
              <a:rPr sz="9200">
                <a:solidFill>
                  <a:srgbClr val="C00000"/>
                </a:solidFill>
                <a:latin typeface="Times New Roman"/>
              </a:rPr>
              <a:t> </a:t>
            </a:r>
            <a:r>
              <a:rPr sz="9200">
                <a:latin typeface="Times New Roman"/>
              </a:rPr>
              <a:t>(result of the range of strategic communication)</a:t>
            </a:r>
          </a:p>
          <a:p>
            <a:pPr lvl="0" algn="just"/>
            <a:r>
              <a:rPr sz="9200" b="1" i="0" u="none" strike="noStrike">
                <a:solidFill>
                  <a:srgbClr val="C00000"/>
                </a:solidFill>
                <a:latin typeface="Times New Roman"/>
              </a:rPr>
              <a:t>Procedural diffusion</a:t>
            </a:r>
            <a:r>
              <a:rPr sz="9200">
                <a:solidFill>
                  <a:srgbClr val="C00000"/>
                </a:solidFill>
                <a:latin typeface="Times New Roman"/>
              </a:rPr>
              <a:t> </a:t>
            </a:r>
            <a:r>
              <a:rPr sz="9200">
                <a:latin typeface="Times New Roman"/>
              </a:rPr>
              <a:t>(institutionalization of a relationship between the EU and a third party) – What are the results of the EU-China meetings?</a:t>
            </a:r>
          </a:p>
          <a:p>
            <a:pPr lvl="0" algn="just"/>
            <a:r>
              <a:rPr sz="9200" b="1" i="0" u="none" strike="noStrike">
                <a:solidFill>
                  <a:srgbClr val="C00000"/>
                </a:solidFill>
                <a:latin typeface="Times New Roman"/>
              </a:rPr>
              <a:t>Transference</a:t>
            </a:r>
            <a:r>
              <a:rPr sz="9200">
                <a:latin typeface="Times New Roman"/>
              </a:rPr>
              <a:t> (diffusion takes place when the EU exchanges goods, trade, aid or technical assistance with third parties; financial rewards and economic sanction) – who dominated who?</a:t>
            </a:r>
          </a:p>
          <a:p>
            <a:pPr lvl="0" algn="just"/>
            <a:r>
              <a:rPr sz="9200" b="1" i="0" u="none" strike="noStrike">
                <a:solidFill>
                  <a:srgbClr val="C00000"/>
                </a:solidFill>
                <a:latin typeface="Times New Roman"/>
              </a:rPr>
              <a:t>Overt diffusion</a:t>
            </a:r>
            <a:r>
              <a:rPr sz="9200">
                <a:solidFill>
                  <a:srgbClr val="C00000"/>
                </a:solidFill>
                <a:latin typeface="Times New Roman"/>
              </a:rPr>
              <a:t> </a:t>
            </a:r>
            <a:r>
              <a:rPr sz="9200">
                <a:latin typeface="Times New Roman"/>
              </a:rPr>
              <a:t>(result of the physical presence of the EU in third states) – What is the activity of the EU delegations to China?</a:t>
            </a:r>
          </a:p>
          <a:p>
            <a:pPr lvl="0" algn="just"/>
            <a:r>
              <a:rPr sz="9200" b="1" i="0" u="none" strike="noStrike">
                <a:solidFill>
                  <a:srgbClr val="C00000"/>
                </a:solidFill>
                <a:latin typeface="Times New Roman"/>
              </a:rPr>
              <a:t>Cultural filter</a:t>
            </a:r>
            <a:r>
              <a:rPr sz="9200">
                <a:solidFill>
                  <a:srgbClr val="C00000"/>
                </a:solidFill>
                <a:latin typeface="Times New Roman"/>
              </a:rPr>
              <a:t> </a:t>
            </a:r>
            <a:r>
              <a:rPr sz="9200">
                <a:latin typeface="Times New Roman"/>
              </a:rPr>
              <a:t>(interplay between the construction of knowledge and the creation of social and political identity by the subjects of norm diffusion)</a:t>
            </a:r>
          </a:p>
          <a:p>
            <a:pPr lvl="0"/>
            <a:endParaRPr sz="9200">
              <a:latin typeface="Times New Roman"/>
            </a:endParaRPr>
          </a:p>
          <a:p>
            <a:pPr lvl="0"/>
            <a:endParaRPr sz="9200">
              <a:latin typeface="Times New Roman"/>
            </a:endParaRP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250825" y="415925"/>
            <a:ext cx="8566150" cy="857250"/>
          </a:xfrm>
          <a:prstGeom prst="rect">
            <a:avLst/>
          </a:prstGeom>
          <a:noFill/>
          <a:ln>
            <a:noFill/>
          </a:ln>
        </p:spPr>
        <p:txBody>
          <a:bodyPr wrap="square" anchor="ctr">
            <a:normAutofit fontScale="90000"/>
          </a:bodyPr>
          <a:lstStyle/>
          <a:p>
            <a:pPr lvl="0"/>
            <a:r>
              <a:rPr b="1" i="0" u="none" strike="noStrike">
                <a:latin typeface="Times New Roman"/>
              </a:rPr>
              <a:t>Instruments of International Influence of the Post Lisbon European Union</a:t>
            </a:r>
          </a:p>
        </p:txBody>
      </p:sp>
      <p:sp>
        <p:nvSpPr>
          <p:cNvPr id="3" name="Symbol zastępczy tekstu 2"/>
          <p:cNvSpPr txBox="1">
            <a:spLocks noGrp="1"/>
          </p:cNvSpPr>
          <p:nvPr>
            <p:ph type="body" idx="1"/>
          </p:nvPr>
        </p:nvSpPr>
        <p:spPr>
          <a:xfrm>
            <a:off x="457200" y="2143125"/>
            <a:ext cx="8229600" cy="4524375"/>
          </a:xfrm>
          <a:prstGeom prst="rect">
            <a:avLst/>
          </a:prstGeom>
          <a:noFill/>
          <a:ln>
            <a:noFill/>
          </a:ln>
        </p:spPr>
        <p:txBody>
          <a:bodyPr wrap="square" anchor="t"/>
          <a:lstStyle/>
          <a:p>
            <a:pPr lvl="0" algn="just"/>
            <a:r>
              <a:rPr>
                <a:latin typeface="Times New Roman"/>
              </a:rPr>
              <a:t>The EU as </a:t>
            </a:r>
            <a:r>
              <a:rPr>
                <a:solidFill>
                  <a:srgbClr val="C00000"/>
                </a:solidFill>
                <a:latin typeface="Times New Roman"/>
              </a:rPr>
              <a:t>an unidentified political object </a:t>
            </a:r>
            <a:r>
              <a:rPr>
                <a:latin typeface="Times New Roman"/>
              </a:rPr>
              <a:t>is not using a set of tools characteristic of a state, but rather set for a </a:t>
            </a:r>
            <a:r>
              <a:rPr>
                <a:solidFill>
                  <a:srgbClr val="C00000"/>
                </a:solidFill>
                <a:latin typeface="Times New Roman"/>
              </a:rPr>
              <a:t>detailed identification and description</a:t>
            </a:r>
            <a:r>
              <a:rPr>
                <a:latin typeface="Times New Roman"/>
              </a:rPr>
              <a:t> of the numerous ways in which the EU participates in international relations.</a:t>
            </a:r>
          </a:p>
        </p:txBody>
      </p:sp>
      <p:sp>
        <p:nvSpPr>
          <p:cNvPr id="4" name="Prostokąt 3"/>
          <p:cNvSpPr/>
          <p:nvPr/>
        </p:nvSpPr>
        <p:spPr>
          <a:xfrm>
            <a:off x="0" y="172720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txBox="1">
            <a:spLocks noGrp="1"/>
          </p:cNvSpPr>
          <p:nvPr>
            <p:ph type="body" idx="1"/>
          </p:nvPr>
        </p:nvSpPr>
        <p:spPr>
          <a:xfrm>
            <a:off x="457200" y="1600200"/>
            <a:ext cx="8229600" cy="4524375"/>
          </a:xfrm>
          <a:prstGeom prst="rect">
            <a:avLst/>
          </a:prstGeom>
          <a:noFill/>
          <a:ln>
            <a:noFill/>
          </a:ln>
        </p:spPr>
        <p:txBody>
          <a:bodyPr wrap="square" anchor="t"/>
          <a:lstStyle/>
          <a:p>
            <a:pPr lvl="0"/>
            <a:r>
              <a:rPr sz="2300" b="1" i="0" u="none" strike="noStrike">
                <a:solidFill>
                  <a:srgbClr val="C00000"/>
                </a:solidFill>
                <a:latin typeface="Times New Roman"/>
              </a:rPr>
              <a:t>The common trade policy</a:t>
            </a:r>
          </a:p>
          <a:p>
            <a:pPr marL="0" lvl="0" indent="0" algn="just">
              <a:buNone/>
            </a:pPr>
            <a:r>
              <a:rPr sz="2300">
                <a:latin typeface="Times New Roman"/>
              </a:rPr>
              <a:t>The main instruments of the CTP are implemented by the European Commission and the Council: customs tariff, system of trade preferences, anti-dumping and anti-subsidy measures etc.</a:t>
            </a:r>
          </a:p>
          <a:p>
            <a:pPr lvl="0" algn="just"/>
            <a:r>
              <a:rPr sz="2300" b="1" i="0" u="none" strike="noStrike">
                <a:solidFill>
                  <a:srgbClr val="C00000"/>
                </a:solidFill>
                <a:latin typeface="Times New Roman"/>
              </a:rPr>
              <a:t>Development policy</a:t>
            </a:r>
            <a:r>
              <a:rPr sz="2300">
                <a:solidFill>
                  <a:srgbClr val="C00000"/>
                </a:solidFill>
                <a:latin typeface="Times New Roman"/>
              </a:rPr>
              <a:t> </a:t>
            </a:r>
            <a:r>
              <a:rPr sz="2300">
                <a:latin typeface="Times New Roman"/>
              </a:rPr>
              <a:t>(one of the distinguishing elements of the European presence in the international arena)</a:t>
            </a:r>
          </a:p>
          <a:p>
            <a:pPr marL="0" lvl="0" indent="0" algn="just">
              <a:buNone/>
            </a:pPr>
            <a:r>
              <a:rPr sz="2300">
                <a:latin typeface="Times New Roman"/>
              </a:rPr>
              <a:t>Summing up the activities of the Communities and its member states, Europe provides ca. 50% of total official development aid. Member states support mostly their former colonies, while the EC has elaborated a system of regional programs.</a:t>
            </a:r>
          </a:p>
          <a:p>
            <a:pPr lvl="0"/>
            <a:r>
              <a:rPr sz="2300" b="1" i="0" u="none" strike="noStrike">
                <a:solidFill>
                  <a:srgbClr val="C00000"/>
                </a:solidFill>
                <a:latin typeface="Times New Roman"/>
              </a:rPr>
              <a:t>Common Foreign and Security Policy</a:t>
            </a:r>
          </a:p>
          <a:p>
            <a:pPr marL="0" lvl="0" indent="0" algn="just">
              <a:buNone/>
            </a:pPr>
            <a:r>
              <a:rPr sz="2300">
                <a:latin typeface="Times New Roman"/>
              </a:rPr>
              <a:t>The CFSP constitutes a crucial instrument of setting and strengthening the EU's international identity.</a:t>
            </a:r>
          </a:p>
        </p:txBody>
      </p:sp>
      <p:sp>
        <p:nvSpPr>
          <p:cNvPr id="3" name="Tytuł 2"/>
          <p:cNvSpPr txBox="1">
            <a:spLocks noGrp="1"/>
          </p:cNvSpPr>
          <p:nvPr>
            <p:ph type="title"/>
          </p:nvPr>
        </p:nvSpPr>
        <p:spPr>
          <a:xfrm>
            <a:off x="250825" y="273050"/>
            <a:ext cx="8566150" cy="1143000"/>
          </a:xfrm>
          <a:prstGeom prst="rect">
            <a:avLst/>
          </a:prstGeom>
          <a:noFill/>
          <a:ln>
            <a:noFill/>
          </a:ln>
        </p:spPr>
        <p:txBody>
          <a:bodyPr wrap="square" anchor="ctr">
            <a:normAutofit fontScale="90000"/>
          </a:bodyPr>
          <a:lstStyle/>
          <a:p>
            <a:pPr lvl="0"/>
            <a:r>
              <a:rPr b="1" i="0" u="none" strike="noStrike">
                <a:latin typeface="Times New Roman"/>
              </a:rPr>
              <a:t>Instruments of International Influence of the Post Lisbon European Union</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txBox="1">
            <a:spLocks noGrp="1"/>
          </p:cNvSpPr>
          <p:nvPr>
            <p:ph type="body" idx="1"/>
          </p:nvPr>
        </p:nvSpPr>
        <p:spPr>
          <a:xfrm>
            <a:off x="320675" y="1771650"/>
            <a:ext cx="8496300" cy="4524375"/>
          </a:xfrm>
          <a:prstGeom prst="rect">
            <a:avLst/>
          </a:prstGeom>
          <a:noFill/>
          <a:ln>
            <a:noFill/>
          </a:ln>
        </p:spPr>
        <p:txBody>
          <a:bodyPr wrap="square" anchor="t"/>
          <a:lstStyle/>
          <a:p>
            <a:pPr lvl="0"/>
            <a:r>
              <a:rPr sz="2300" b="1" i="0" u="none" strike="noStrike">
                <a:solidFill>
                  <a:srgbClr val="C00000"/>
                </a:solidFill>
                <a:latin typeface="Times New Roman"/>
              </a:rPr>
              <a:t>Migration and Asylum policy</a:t>
            </a:r>
          </a:p>
          <a:p>
            <a:pPr marL="0" lvl="0" indent="0" algn="just">
              <a:buNone/>
            </a:pPr>
            <a:r>
              <a:rPr sz="2300">
                <a:latin typeface="Times New Roman"/>
              </a:rPr>
              <a:t>Yet another important tool, albeit still not fully developed, lies in migration and asylum policy.</a:t>
            </a:r>
          </a:p>
          <a:p>
            <a:pPr lvl="0"/>
            <a:r>
              <a:rPr sz="2300" b="1" i="0" u="none" strike="noStrike">
                <a:solidFill>
                  <a:srgbClr val="C00000"/>
                </a:solidFill>
                <a:latin typeface="Times New Roman"/>
              </a:rPr>
              <a:t>Others</a:t>
            </a:r>
          </a:p>
          <a:p>
            <a:pPr marL="0" lvl="0" indent="0" algn="just">
              <a:buNone/>
            </a:pPr>
            <a:r>
              <a:rPr sz="2300">
                <a:latin typeface="Times New Roman"/>
              </a:rPr>
              <a:t>Almost all of EU's policies have a parallel international aspect, which stems from the Community’s legal principle that every internal competence may give rise to an analogous external competence to pursue goals listed in the treaty. For instance - CAP.</a:t>
            </a:r>
          </a:p>
          <a:p>
            <a:pPr marL="0" lvl="0" indent="0" algn="just">
              <a:buNone/>
            </a:pPr>
            <a:endParaRPr sz="2300">
              <a:latin typeface="Times New Roman"/>
            </a:endParaRPr>
          </a:p>
          <a:p>
            <a:pPr marL="0" lvl="0" indent="0" algn="just">
              <a:buNone/>
            </a:pPr>
            <a:r>
              <a:rPr sz="2400" b="0" i="0" u="sng" strike="noStrike">
                <a:latin typeface="Times New Roman"/>
              </a:rPr>
              <a:t>The agreements with third countries have been made conditional on respect for human rights. It means that EU’s aid or trade preferences may be suspended or terminated if there are any violations of human rights in the third country.</a:t>
            </a:r>
          </a:p>
          <a:p>
            <a:pPr marL="0" lvl="0" indent="0" algn="just">
              <a:buNone/>
            </a:pPr>
            <a:endParaRPr sz="2400" b="0" i="0" u="sng" strike="noStrike">
              <a:latin typeface="Times New Roman"/>
            </a:endParaRPr>
          </a:p>
          <a:p>
            <a:pPr marL="0" lvl="0" indent="0">
              <a:buNone/>
            </a:pPr>
            <a:endParaRPr sz="2400" b="0" i="0" u="sng" strike="noStrike">
              <a:latin typeface="Times New Roman"/>
            </a:endParaRPr>
          </a:p>
        </p:txBody>
      </p:sp>
      <p:sp>
        <p:nvSpPr>
          <p:cNvPr id="3" name="Tytuł 2"/>
          <p:cNvSpPr txBox="1">
            <a:spLocks noGrp="1"/>
          </p:cNvSpPr>
          <p:nvPr>
            <p:ph type="title"/>
          </p:nvPr>
        </p:nvSpPr>
        <p:spPr>
          <a:xfrm>
            <a:off x="250825" y="273050"/>
            <a:ext cx="8566150" cy="1143000"/>
          </a:xfrm>
          <a:prstGeom prst="rect">
            <a:avLst/>
          </a:prstGeom>
          <a:noFill/>
          <a:ln>
            <a:noFill/>
          </a:ln>
        </p:spPr>
        <p:txBody>
          <a:bodyPr wrap="square" anchor="ctr">
            <a:normAutofit fontScale="90000"/>
          </a:bodyPr>
          <a:lstStyle/>
          <a:p>
            <a:pPr lvl="0"/>
            <a:r>
              <a:rPr b="1" i="0" u="none" strike="noStrike">
                <a:latin typeface="Times New Roman"/>
              </a:rPr>
              <a:t>Instruments of International Influence of the Post Lisbon European Union</a:t>
            </a:r>
          </a:p>
        </p:txBody>
      </p:sp>
      <p:sp>
        <p:nvSpPr>
          <p:cNvPr id="4" name="Prostokąt 3"/>
          <p:cNvSpPr/>
          <p:nvPr/>
        </p:nvSpPr>
        <p:spPr>
          <a:xfrm>
            <a:off x="0" y="1581150"/>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txBox="1">
            <a:spLocks noGrp="1"/>
          </p:cNvSpPr>
          <p:nvPr>
            <p:ph type="body" idx="1"/>
          </p:nvPr>
        </p:nvSpPr>
        <p:spPr>
          <a:xfrm>
            <a:off x="250825" y="1628775"/>
            <a:ext cx="8712200" cy="4524375"/>
          </a:xfrm>
          <a:prstGeom prst="rect">
            <a:avLst/>
          </a:prstGeom>
          <a:noFill/>
          <a:ln>
            <a:noFill/>
          </a:ln>
        </p:spPr>
        <p:txBody>
          <a:bodyPr wrap="square" anchor="t"/>
          <a:lstStyle/>
          <a:p>
            <a:pPr marL="0" lvl="0" indent="0" algn="just">
              <a:buNone/>
            </a:pPr>
            <a:r>
              <a:rPr sz="2200">
                <a:latin typeface="Times New Roman"/>
              </a:rPr>
              <a:t>The EU’s normative policy does not result exclusively from its ability to use </a:t>
            </a:r>
            <a:r>
              <a:rPr sz="2200">
                <a:solidFill>
                  <a:srgbClr val="C00000"/>
                </a:solidFill>
                <a:latin typeface="Times New Roman"/>
              </a:rPr>
              <a:t>an extensive set of economic instruments</a:t>
            </a:r>
            <a:r>
              <a:rPr sz="2200">
                <a:latin typeface="Times New Roman"/>
              </a:rPr>
              <a:t>, but also from </a:t>
            </a:r>
            <a:r>
              <a:rPr sz="2200">
                <a:solidFill>
                  <a:srgbClr val="C00000"/>
                </a:solidFill>
                <a:latin typeface="Times New Roman"/>
              </a:rPr>
              <a:t>the efficiency and quality of the solutions it road-tested</a:t>
            </a:r>
            <a:r>
              <a:rPr sz="2200">
                <a:latin typeface="Times New Roman"/>
              </a:rPr>
              <a:t>.</a:t>
            </a:r>
          </a:p>
          <a:p>
            <a:pPr marL="0" lvl="0" indent="0" algn="just">
              <a:buNone/>
            </a:pPr>
            <a:r>
              <a:rPr sz="2200">
                <a:latin typeface="Times New Roman"/>
              </a:rPr>
              <a:t>The EU can be a typical example of a soft power, also in the sense that even hard economic instruments such as embargo could not compete in terms of impact with its </a:t>
            </a:r>
            <a:r>
              <a:rPr sz="2200" b="0" i="0" u="none" strike="noStrike">
                <a:solidFill>
                  <a:srgbClr val="C00000"/>
                </a:solidFill>
                <a:latin typeface="Times New Roman"/>
              </a:rPr>
              <a:t>ever-attractive model of regulating relations between countries and tackling globalization challenges</a:t>
            </a:r>
            <a:r>
              <a:rPr sz="2200">
                <a:latin typeface="Times New Roman"/>
              </a:rPr>
              <a:t>.</a:t>
            </a:r>
          </a:p>
          <a:p>
            <a:pPr marL="0" lvl="0" indent="0">
              <a:buNone/>
            </a:pPr>
            <a:r>
              <a:rPr sz="2200">
                <a:latin typeface="Times New Roman"/>
              </a:rPr>
              <a:t>But:</a:t>
            </a:r>
          </a:p>
          <a:p>
            <a:pPr lvl="0" algn="just"/>
            <a:r>
              <a:rPr sz="2200">
                <a:latin typeface="Times New Roman"/>
              </a:rPr>
              <a:t>Does the European Union have appropriate tools to be able to deal with a partner such as China?</a:t>
            </a:r>
          </a:p>
          <a:p>
            <a:pPr lvl="0" algn="just"/>
            <a:r>
              <a:rPr sz="2200">
                <a:latin typeface="Times New Roman"/>
              </a:rPr>
              <a:t>The global economic crisis has changed the situation of the EU.</a:t>
            </a:r>
          </a:p>
          <a:p>
            <a:pPr lvl="0" algn="just"/>
            <a:r>
              <a:rPr sz="2200">
                <a:latin typeface="Times New Roman"/>
              </a:rPr>
              <a:t>EU feels more comfortable when it comes to groups of countries (such as ASEAN, GCC) and states with an average potential than with regard to superpowers.</a:t>
            </a:r>
          </a:p>
        </p:txBody>
      </p:sp>
      <p:sp>
        <p:nvSpPr>
          <p:cNvPr id="3" name="Tytuł 2"/>
          <p:cNvSpPr txBox="1">
            <a:spLocks noGrp="1"/>
          </p:cNvSpPr>
          <p:nvPr>
            <p:ph type="title"/>
          </p:nvPr>
        </p:nvSpPr>
        <p:spPr>
          <a:xfrm>
            <a:off x="250825" y="273050"/>
            <a:ext cx="8566150" cy="1143000"/>
          </a:xfrm>
          <a:prstGeom prst="rect">
            <a:avLst/>
          </a:prstGeom>
          <a:noFill/>
          <a:ln>
            <a:noFill/>
          </a:ln>
        </p:spPr>
        <p:txBody>
          <a:bodyPr wrap="square" anchor="ctr">
            <a:normAutofit fontScale="90000"/>
          </a:bodyPr>
          <a:lstStyle/>
          <a:p>
            <a:pPr lvl="0"/>
            <a:r>
              <a:rPr b="1" i="0" u="none" strike="noStrike">
                <a:latin typeface="Times New Roman"/>
              </a:rPr>
              <a:t>Instruments of International Influence of the Post Lisbon European Union</a:t>
            </a:r>
          </a:p>
        </p:txBody>
      </p:sp>
      <p:sp>
        <p:nvSpPr>
          <p:cNvPr id="4" name="Prostokąt 3"/>
          <p:cNvSpPr/>
          <p:nvPr/>
        </p:nvSpPr>
        <p:spPr>
          <a:xfrm>
            <a:off x="0" y="1482725"/>
            <a:ext cx="9144000" cy="114300"/>
          </a:xfrm>
          <a:prstGeom prst="rect">
            <a:avLst/>
          </a:prstGeom>
          <a:solidFill>
            <a:srgbClr val="0070C0"/>
          </a:solidFill>
          <a:ln>
            <a:noFill/>
          </a:ln>
        </p:spPr>
        <p:txBody>
          <a:bodyPr wrap="square" anchor="ctr"/>
          <a:lstStyle/>
          <a:p>
            <a:pPr marL="0" lvl="0" indent="0" algn="ct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3755</Words>
  <Application>Microsoft Office PowerPoint</Application>
  <PresentationFormat>On-screen Show (4:3)</PresentationFormat>
  <Paragraphs>195</Paragraphs>
  <Slides>36</Slides>
  <Notes>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Can the European Union Act as a Normative Power in its Relations with China?  </vt:lpstr>
      <vt:lpstr>EU and China as specific international actors</vt:lpstr>
      <vt:lpstr>International roles of the EU</vt:lpstr>
      <vt:lpstr>EU as the normative power</vt:lpstr>
      <vt:lpstr>Instruments of normative influence by I. Manners</vt:lpstr>
      <vt:lpstr>Instruments of International Influence of the Post Lisbon European Union</vt:lpstr>
      <vt:lpstr>Instruments of International Influence of the Post Lisbon European Union</vt:lpstr>
      <vt:lpstr>Instruments of International Influence of the Post Lisbon European Union</vt:lpstr>
      <vt:lpstr>Instruments of International Influence of the Post Lisbon European Union</vt:lpstr>
      <vt:lpstr>Promotion of „core values”</vt:lpstr>
      <vt:lpstr>Promotion of „core values”</vt:lpstr>
      <vt:lpstr>Promotion of „core values”</vt:lpstr>
      <vt:lpstr>The Evolution of Policy Towards China</vt:lpstr>
      <vt:lpstr>The Evolution of Policy Towards China</vt:lpstr>
      <vt:lpstr>The Evolution of Policy Towards China</vt:lpstr>
      <vt:lpstr>The Evolution of Policy Towards China</vt:lpstr>
      <vt:lpstr>The Evolution of Policy Towards China</vt:lpstr>
      <vt:lpstr>The Evolution of Policy Towards China</vt:lpstr>
      <vt:lpstr>The Evolution of Policy Towards China</vt:lpstr>
      <vt:lpstr>Relations during global crisis</vt:lpstr>
      <vt:lpstr>Relations during global crisis</vt:lpstr>
      <vt:lpstr>Relations during global crisis</vt:lpstr>
      <vt:lpstr>Relations during global crisis</vt:lpstr>
      <vt:lpstr>Normative power as a promotion of model of socio-political system</vt:lpstr>
      <vt:lpstr>EU actors</vt:lpstr>
      <vt:lpstr>EU actors</vt:lpstr>
      <vt:lpstr>Liu Xiaobo case</vt:lpstr>
      <vt:lpstr>Lu Xiaobo case</vt:lpstr>
      <vt:lpstr>Xiaobo case</vt:lpstr>
      <vt:lpstr>Different Interests of the Member States</vt:lpstr>
      <vt:lpstr>Different Interests of the Member States</vt:lpstr>
      <vt:lpstr>Is the EU policy working toward China?</vt:lpstr>
      <vt:lpstr>Why is it not working?</vt:lpstr>
      <vt:lpstr>Why is it not working?</vt:lpstr>
      <vt:lpstr>Possible areas of cooperation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the European Union Act as a Normative Power in its Relations with China? </dc:title>
  <dc:creator>Kasia</dc:creator>
  <cp:lastModifiedBy>Windows User</cp:lastModifiedBy>
  <cp:revision>4</cp:revision>
  <dcterms:modified xsi:type="dcterms:W3CDTF">2014-11-03T10:03:33Z</dcterms:modified>
</cp:coreProperties>
</file>